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5.xml" ContentType="application/vnd.openxmlformats-officedocument.presentationml.tags+xml"/>
  <Override PartName="/ppt/notesSlides/notesSlide38.xml" ContentType="application/vnd.openxmlformats-officedocument.presentationml.notesSlide+xml"/>
  <Override PartName="/ppt/tags/tag16.xml" ContentType="application/vnd.openxmlformats-officedocument.presentationml.tags+xml"/>
  <Override PartName="/ppt/notesSlides/notesSlide39.xml" ContentType="application/vnd.openxmlformats-officedocument.presentationml.notesSlide+xml"/>
  <Override PartName="/ppt/tags/tag17.xml" ContentType="application/vnd.openxmlformats-officedocument.presentationml.tags+xml"/>
  <Override PartName="/ppt/notesSlides/notesSlide40.xml" ContentType="application/vnd.openxmlformats-officedocument.presentationml.notesSlide+xml"/>
  <Override PartName="/ppt/tags/tag18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9.xml" ContentType="application/vnd.openxmlformats-officedocument.presentationml.tags+xml"/>
  <Override PartName="/ppt/notesSlides/notesSlide43.xml" ContentType="application/vnd.openxmlformats-officedocument.presentationml.notesSlide+xml"/>
  <Override PartName="/ppt/tags/tag20.xml" ContentType="application/vnd.openxmlformats-officedocument.presentationml.tags+xml"/>
  <Override PartName="/ppt/notesSlides/notesSlide44.xml" ContentType="application/vnd.openxmlformats-officedocument.presentationml.notesSlide+xml"/>
  <Override PartName="/ppt/tags/tag21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930" r:id="rId2"/>
    <p:sldId id="821" r:id="rId3"/>
    <p:sldId id="823" r:id="rId4"/>
    <p:sldId id="907" r:id="rId5"/>
    <p:sldId id="837" r:id="rId6"/>
    <p:sldId id="908" r:id="rId7"/>
    <p:sldId id="1042" r:id="rId8"/>
    <p:sldId id="1046" r:id="rId9"/>
    <p:sldId id="1038" r:id="rId10"/>
    <p:sldId id="1037" r:id="rId11"/>
    <p:sldId id="1049" r:id="rId12"/>
    <p:sldId id="1050" r:id="rId13"/>
    <p:sldId id="1030" r:id="rId14"/>
    <p:sldId id="964" r:id="rId15"/>
    <p:sldId id="1051" r:id="rId16"/>
    <p:sldId id="1031" r:id="rId17"/>
    <p:sldId id="1052" r:id="rId18"/>
    <p:sldId id="818" r:id="rId19"/>
    <p:sldId id="1039" r:id="rId20"/>
    <p:sldId id="1040" r:id="rId21"/>
    <p:sldId id="1053" r:id="rId22"/>
    <p:sldId id="842" r:id="rId23"/>
    <p:sldId id="1041" r:id="rId24"/>
    <p:sldId id="1035" r:id="rId25"/>
    <p:sldId id="1003" r:id="rId26"/>
    <p:sldId id="1004" r:id="rId27"/>
    <p:sldId id="1063" r:id="rId28"/>
    <p:sldId id="1064" r:id="rId29"/>
    <p:sldId id="1072" r:id="rId30"/>
    <p:sldId id="1071" r:id="rId31"/>
    <p:sldId id="1066" r:id="rId32"/>
    <p:sldId id="1070" r:id="rId33"/>
    <p:sldId id="1059" r:id="rId34"/>
    <p:sldId id="991" r:id="rId35"/>
    <p:sldId id="1000" r:id="rId36"/>
    <p:sldId id="1058" r:id="rId37"/>
    <p:sldId id="1062" r:id="rId38"/>
    <p:sldId id="1022" r:id="rId39"/>
    <p:sldId id="1054" r:id="rId40"/>
    <p:sldId id="1018" r:id="rId41"/>
    <p:sldId id="1020" r:id="rId42"/>
    <p:sldId id="1065" r:id="rId43"/>
    <p:sldId id="1019" r:id="rId44"/>
    <p:sldId id="1021" r:id="rId45"/>
    <p:sldId id="1057" r:id="rId46"/>
    <p:sldId id="1005" r:id="rId47"/>
    <p:sldId id="1012" r:id="rId48"/>
    <p:sldId id="1023" r:id="rId49"/>
    <p:sldId id="1013" r:id="rId50"/>
    <p:sldId id="1024" r:id="rId51"/>
    <p:sldId id="1025" r:id="rId52"/>
    <p:sldId id="1056" r:id="rId53"/>
    <p:sldId id="1001" r:id="rId54"/>
    <p:sldId id="1055" r:id="rId55"/>
    <p:sldId id="963" r:id="rId56"/>
    <p:sldId id="862" r:id="rId57"/>
    <p:sldId id="980" r:id="rId58"/>
    <p:sldId id="87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7DB5"/>
    <a:srgbClr val="B89E00"/>
    <a:srgbClr val="000000"/>
    <a:srgbClr val="52A6DA"/>
    <a:srgbClr val="FFFF66"/>
    <a:srgbClr val="0D0D0D"/>
    <a:srgbClr val="FFCC00"/>
    <a:srgbClr val="DEBE00"/>
    <a:srgbClr val="FFD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6970" autoAdjust="0"/>
  </p:normalViewPr>
  <p:slideViewPr>
    <p:cSldViewPr snapToGrid="0" snapToObjects="1">
      <p:cViewPr varScale="1">
        <p:scale>
          <a:sx n="112" d="100"/>
          <a:sy n="112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300C1-EC71-1B4F-AD69-BF8759D8FAF1}" type="datetimeFigureOut">
              <a:rPr lang="en-US"/>
              <a:t>8/17/2018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74338-A8B7-9D47-8E13-699E9DBE2766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9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2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63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852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5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027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9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86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03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14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66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669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6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035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956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483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38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11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1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58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72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1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24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each protein pair, a one-sample, one-sided t-test testing if its average partial correlation across the 72 EGF-samples is significantly higher than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0.10.1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applied.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pMapkapk2-pH3: Mapkapk2 is known to be involved in G2/M checkpoint and pH3 is a M phase marker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pp38 and pMKK4 connection to AKT is also partly expected (especially an increase of JNK and MKK activation upon iPi3k)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pPLCg2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pBTK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also a known connection as the pSTat5-pFAK-pSRc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also literature for the pSmad23-pJNK-pSTAT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931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987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355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129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718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46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450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007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349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372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045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116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GR is a cell survival measurement corrected for the cell cycle (cells cycling very slowly are not included):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4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227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00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141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714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297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3266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468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7391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3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0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68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0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9769A-D699-432D-BFE5-75CA9A9405FC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0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8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F71F0-A6DA-BA4E-B101-0590CB112D75}" type="datetimeFigureOut">
              <a:rPr lang="en-US"/>
              <a:t>8/17/2018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31A7-900E-C748-9993-F4586C25FD0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4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9.wdp"/><Relationship Id="rId11" Type="http://schemas.microsoft.com/office/2007/relationships/hdphoto" Target="../media/hdphoto8.wdp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1.xml"/><Relationship Id="rId7" Type="http://schemas.microsoft.com/office/2007/relationships/hdphoto" Target="../media/hdphoto7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5" Type="http://schemas.microsoft.com/office/2007/relationships/hdphoto" Target="../media/hdphoto7.wdp"/><Relationship Id="rId10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microsoft.com/office/2007/relationships/hdphoto" Target="../media/hdphoto14.wdp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5" Type="http://schemas.microsoft.com/office/2007/relationships/hdphoto" Target="../media/hdphoto7.wdp"/><Relationship Id="rId10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microsoft.com/office/2007/relationships/hdphoto" Target="../media/hdphoto14.wdp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5" Type="http://schemas.microsoft.com/office/2007/relationships/hdphoto" Target="../media/hdphoto7.wdp"/><Relationship Id="rId10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microsoft.com/office/2007/relationships/hdphoto" Target="../media/hdphoto14.wdp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microsoft.com/office/2007/relationships/hdphoto" Target="../media/hdphoto4.wdp"/><Relationship Id="rId11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7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jpe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7.jpe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37.png"/><Relationship Id="rId1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59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7.png"/><Relationship Id="rId10" Type="http://schemas.microsoft.com/office/2007/relationships/hdphoto" Target="../media/hdphoto7.wdp"/><Relationship Id="rId4" Type="http://schemas.openxmlformats.org/officeDocument/2006/relationships/image" Target="../media/image76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33.xml"/><Relationship Id="rId7" Type="http://schemas.microsoft.com/office/2007/relationships/hdphoto" Target="../media/hdphoto7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1.png"/><Relationship Id="rId7" Type="http://schemas.microsoft.com/office/2007/relationships/hdphoto" Target="../media/hdphoto7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5" Type="http://schemas.openxmlformats.org/officeDocument/2006/relationships/image" Target="../media/image85.png"/><Relationship Id="rId10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microsoft.com/office/2007/relationships/hdphoto" Target="../media/hdphoto14.wdp"/><Relationship Id="rId1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0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89.png"/><Relationship Id="rId11" Type="http://schemas.openxmlformats.org/officeDocument/2006/relationships/image" Target="../media/image58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41.xml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microsoft.com/office/2007/relationships/hdphoto" Target="../media/hdphoto7.wdp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4" Type="http://schemas.openxmlformats.org/officeDocument/2006/relationships/image" Target="../media/image90.png"/><Relationship Id="rId1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43.xml"/><Relationship Id="rId7" Type="http://schemas.microsoft.com/office/2007/relationships/hdphoto" Target="../media/hdphoto8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93.png"/><Relationship Id="rId10" Type="http://schemas.openxmlformats.org/officeDocument/2006/relationships/image" Target="../media/image67.png"/><Relationship Id="rId4" Type="http://schemas.openxmlformats.org/officeDocument/2006/relationships/image" Target="../media/image92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10" Type="http://schemas.openxmlformats.org/officeDocument/2006/relationships/image" Target="../media/image67.png"/><Relationship Id="rId4" Type="http://schemas.openxmlformats.org/officeDocument/2006/relationships/image" Target="../media/image94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5" Type="http://schemas.openxmlformats.org/officeDocument/2006/relationships/image" Target="../media/image96.png"/><Relationship Id="rId4" Type="http://schemas.microsoft.com/office/2007/relationships/hdphoto" Target="../media/hdphoto1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7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8.wdp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8.wdp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99.PNG"/><Relationship Id="rId18" Type="http://schemas.openxmlformats.org/officeDocument/2006/relationships/image" Target="../media/image109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98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6.jpg"/><Relationship Id="rId5" Type="http://schemas.openxmlformats.org/officeDocument/2006/relationships/image" Target="../media/image6.png"/><Relationship Id="rId15" Type="http://schemas.openxmlformats.org/officeDocument/2006/relationships/image" Target="../media/image107.png"/><Relationship Id="rId10" Type="http://schemas.openxmlformats.org/officeDocument/2006/relationships/image" Target="../media/image105.jpeg"/><Relationship Id="rId4" Type="http://schemas.microsoft.com/office/2007/relationships/hdphoto" Target="../media/hdphoto3.wdp"/><Relationship Id="rId9" Type="http://schemas.openxmlformats.org/officeDocument/2006/relationships/image" Target="../media/image104.jpeg"/><Relationship Id="rId1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5" Type="http://schemas.openxmlformats.org/officeDocument/2006/relationships/image" Target="../media/image111.png"/><Relationship Id="rId4" Type="http://schemas.openxmlformats.org/officeDocument/2006/relationships/image" Target="../media/image1.png"/><Relationship Id="rId9" Type="http://schemas.microsoft.com/office/2007/relationships/hdphoto" Target="../media/hdphoto2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6783355" y="5317230"/>
            <a:ext cx="513199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500" dirty="0" err="1">
                <a:solidFill>
                  <a:srgbClr val="D9D9D9"/>
                </a:solidFill>
              </a:rPr>
              <a:t>BodenmillerLab</a:t>
            </a:r>
            <a:endParaRPr lang="en-US" sz="1500" dirty="0">
              <a:solidFill>
                <a:srgbClr val="D9D9D9"/>
              </a:solidFill>
            </a:endParaRPr>
          </a:p>
          <a:p>
            <a:pPr algn="r">
              <a:spcBef>
                <a:spcPct val="50000"/>
              </a:spcBef>
            </a:pPr>
            <a:r>
              <a:rPr lang="en-US" sz="1500" u="sng" dirty="0" smtClean="0">
                <a:solidFill>
                  <a:srgbClr val="D9D9D9"/>
                </a:solidFill>
              </a:rPr>
              <a:t>www.bodenmillerlab.com</a:t>
            </a:r>
          </a:p>
          <a:p>
            <a:pPr algn="r">
              <a:spcBef>
                <a:spcPct val="50000"/>
              </a:spcBef>
            </a:pPr>
            <a:r>
              <a:rPr lang="en-US" sz="1500" u="sng" dirty="0" smtClean="0">
                <a:solidFill>
                  <a:srgbClr val="D9D9D9"/>
                </a:solidFill>
              </a:rPr>
              <a:t>imsb.ethz.ch/research/picotti.html</a:t>
            </a:r>
          </a:p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B0F0"/>
                </a:solidFill>
                <a:latin typeface="Calibri" pitchFamily="-60" charset="0"/>
              </a:rPr>
              <a:t>13.08.2018</a:t>
            </a:r>
            <a:r>
              <a:rPr lang="en-US" sz="2000" b="1" dirty="0">
                <a:solidFill>
                  <a:srgbClr val="00B0F0"/>
                </a:solidFill>
                <a:latin typeface="Calibri" pitchFamily="-60" charset="0"/>
              </a:rPr>
              <a:t>| </a:t>
            </a:r>
            <a:r>
              <a:rPr lang="en-US" sz="2000" b="1" dirty="0" smtClean="0">
                <a:solidFill>
                  <a:srgbClr val="00B0F0"/>
                </a:solidFill>
                <a:latin typeface="Calibri" pitchFamily="-60" charset="0"/>
              </a:rPr>
              <a:t>overview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2279576" y="2204865"/>
            <a:ext cx="76328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9pPr>
          </a:lstStyle>
          <a:p>
            <a:endParaRPr lang="de-CH" sz="3200" b="1" dirty="0">
              <a:solidFill>
                <a:schemeClr val="tx2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2279576" y="2204865"/>
            <a:ext cx="76328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9pPr>
          </a:lstStyle>
          <a:p>
            <a:pPr defTabSz="914400">
              <a:defRPr/>
            </a:pPr>
            <a:endParaRPr lang="de-CH" sz="3200" b="1" dirty="0">
              <a:solidFill>
                <a:srgbClr val="2F2F26"/>
              </a:solidFill>
              <a:latin typeface="Calibri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-1" y="1789115"/>
            <a:ext cx="12192000" cy="209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9pPr>
          </a:lstStyle>
          <a:p>
            <a:pPr algn="l"/>
            <a:r>
              <a:rPr lang="en-US" sz="7200" b="1" dirty="0" smtClean="0">
                <a:solidFill>
                  <a:srgbClr val="00B0F0"/>
                </a:solidFill>
              </a:rPr>
              <a:t>genome driven signaling</a:t>
            </a:r>
            <a:r>
              <a:rPr lang="en-US" sz="7200" b="1" dirty="0" smtClean="0">
                <a:solidFill>
                  <a:srgbClr val="52A6DA"/>
                </a:solidFill>
              </a:rPr>
              <a:t> </a:t>
            </a:r>
            <a:r>
              <a:rPr lang="en-US" sz="7200" b="1" dirty="0">
                <a:solidFill>
                  <a:srgbClr val="52A6DA"/>
                </a:solidFill>
              </a:rPr>
              <a:t>heterogeneity in breast cancer</a:t>
            </a:r>
          </a:p>
          <a:p>
            <a:pPr algn="l"/>
            <a:endParaRPr lang="en-US" sz="7200" b="1" dirty="0" smtClean="0">
              <a:solidFill>
                <a:srgbClr val="52A6DA"/>
              </a:solidFill>
            </a:endParaRPr>
          </a:p>
        </p:txBody>
      </p:sp>
      <p:pic>
        <p:nvPicPr>
          <p:cNvPr id="3077" name="Picture 5" descr="C:\Users\StephanC\Desktop\uzh_logo_d_n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968" y="5135493"/>
            <a:ext cx="2302475" cy="79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4835" y="5297673"/>
            <a:ext cx="851840" cy="402258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0" b="88800" l="2494" r="97756">
                        <a14:foregroundMark x1="47880" y1="66400" x2="47880" y2="66400"/>
                        <a14:foregroundMark x1="55362" y1="60800" x2="55362" y2="60800"/>
                        <a14:foregroundMark x1="57357" y1="34400" x2="57357" y2="34400"/>
                        <a14:foregroundMark x1="61596" y1="36000" x2="61596" y2="36000"/>
                        <a14:foregroundMark x1="66334" y1="55200" x2="66334" y2="55200"/>
                        <a14:foregroundMark x1="74065" y1="58400" x2="74065" y2="58400"/>
                        <a14:foregroundMark x1="75062" y1="36000" x2="75062" y2="36000"/>
                        <a14:foregroundMark x1="81796" y1="48000" x2="81796" y2="48000"/>
                        <a14:foregroundMark x1="88030" y1="41600" x2="88030" y2="4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967" y="5933684"/>
            <a:ext cx="2302476" cy="7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5415" y="3612650"/>
            <a:ext cx="526944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u="sng" dirty="0" smtClean="0">
              <a:solidFill>
                <a:srgbClr val="D9D9D9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800" dirty="0" err="1" smtClean="0">
                <a:solidFill>
                  <a:srgbClr val="00B0F0"/>
                </a:solidFill>
                <a:latin typeface="Calibri" pitchFamily="-60" charset="0"/>
              </a:rPr>
              <a:t>marco</a:t>
            </a:r>
            <a:r>
              <a:rPr lang="en-US" sz="2800" dirty="0" smtClean="0">
                <a:solidFill>
                  <a:srgbClr val="00B0F0"/>
                </a:solidFill>
                <a:latin typeface="Calibri" pitchFamily="-60" charset="0"/>
              </a:rPr>
              <a:t> </a:t>
            </a:r>
            <a:r>
              <a:rPr lang="en-US" sz="2800" dirty="0" err="1" smtClean="0">
                <a:solidFill>
                  <a:srgbClr val="00B0F0"/>
                </a:solidFill>
                <a:latin typeface="Calibri" pitchFamily="-60" charset="0"/>
              </a:rPr>
              <a:t>tognetti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18"/>
    </mc:Choice>
    <mc:Fallback xmlns="">
      <p:transition advTm="21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approach 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what single-cell data brings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10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407866" y="1608329"/>
            <a:ext cx="3836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abundance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1375" y="3025737"/>
            <a:ext cx="3200400" cy="3689656"/>
            <a:chOff x="7188147" y="902227"/>
            <a:chExt cx="3200400" cy="3689656"/>
          </a:xfrm>
        </p:grpSpPr>
        <p:sp>
          <p:nvSpPr>
            <p:cNvPr id="16" name="Rectangle 15"/>
            <p:cNvSpPr/>
            <p:nvPr/>
          </p:nvSpPr>
          <p:spPr>
            <a:xfrm>
              <a:off x="7328769" y="902227"/>
              <a:ext cx="28574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6">
                      <a:lumMod val="75000"/>
                    </a:schemeClr>
                  </a:solidFill>
                </a:rPr>
                <a:t>subpopulations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01680" y="1477180"/>
              <a:ext cx="3057525" cy="2866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188147" y="4330273"/>
              <a:ext cx="3200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Amir E. D. 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et al</a:t>
              </a:r>
              <a:r>
                <a:rPr 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.,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Nat.Biotech</a:t>
              </a:r>
              <a:r>
                <a:rPr 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b="1" dirty="0" smtClean="0">
                  <a:solidFill>
                    <a:schemeClr val="bg1">
                      <a:lumMod val="65000"/>
                    </a:schemeClr>
                  </a:solidFill>
                </a:rPr>
                <a:t>(2013)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7692888" y="2366587"/>
            <a:ext cx="3809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cell cycle correction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22688" y="1070152"/>
            <a:ext cx="2865160" cy="3320873"/>
            <a:chOff x="1768498" y="4006689"/>
            <a:chExt cx="2865160" cy="3320873"/>
          </a:xfrm>
        </p:grpSpPr>
        <p:sp>
          <p:nvSpPr>
            <p:cNvPr id="18" name="Rectangle 17"/>
            <p:cNvSpPr/>
            <p:nvPr/>
          </p:nvSpPr>
          <p:spPr>
            <a:xfrm>
              <a:off x="1776238" y="4006689"/>
              <a:ext cx="28574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6">
                      <a:lumMod val="75000"/>
                    </a:schemeClr>
                  </a:solidFill>
                </a:rPr>
                <a:t>distribution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768498" y="4327187"/>
              <a:ext cx="2179614" cy="3000375"/>
              <a:chOff x="4266833" y="4266576"/>
              <a:chExt cx="2179614" cy="3000375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backgroundMark x1="51311" y1="17705" x2="51311" y2="17705"/>
                            <a14:backgroundMark x1="66292" y1="9508" x2="66292" y2="9508"/>
                            <a14:backgroundMark x1="83521" y1="19016" x2="89513" y2="45574"/>
                            <a14:backgroundMark x1="63296" y1="13115" x2="39326" y2="5246"/>
                            <a14:backgroundMark x1="24719" y1="8852" x2="6742" y2="34754"/>
                            <a14:backgroundMark x1="44569" y1="16721" x2="50562" y2="30820"/>
                            <a14:backgroundMark x1="57678" y1="25246" x2="54307" y2="40328"/>
                            <a14:backgroundMark x1="54307" y1="41967" x2="54682" y2="36721"/>
                            <a14:backgroundMark x1="56180" y1="41311" x2="56180" y2="41311"/>
                            <a14:backgroundMark x1="11236" y1="42951" x2="10487" y2="60328"/>
                            <a14:backgroundMark x1="17603" y1="47213" x2="5243" y2="91148"/>
                            <a14:backgroundMark x1="16854" y1="96066" x2="91760" y2="96066"/>
                            <a14:backgroundMark x1="54682" y1="42623" x2="54682" y2="426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3719" y="4436479"/>
                <a:ext cx="1557209" cy="1778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4266833" y="4266576"/>
                <a:ext cx="2179614" cy="3000375"/>
                <a:chOff x="4266833" y="4266576"/>
                <a:chExt cx="2179614" cy="3000375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4939116" y="6206519"/>
                  <a:ext cx="15073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intensity of p-S6</a:t>
                  </a:r>
                  <a:endParaRPr lang="en-US" sz="1400" dirty="0"/>
                </a:p>
              </p:txBody>
            </p:sp>
            <p:graphicFrame>
              <p:nvGraphicFramePr>
                <p:cNvPr id="24" name="Object 2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266833" y="4266576"/>
                <a:ext cx="1012825" cy="300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1" name="Arbeitsblatt" r:id="rId7" imgW="975360" imgH="2766134" progId="Excel.Sheet.12">
                        <p:embed/>
                      </p:oleObj>
                    </mc:Choice>
                    <mc:Fallback>
                      <p:oleObj name="Arbeitsblatt" r:id="rId7" imgW="975360" imgH="2766134" progId="Excel.Sheet.12">
                        <p:embed/>
                        <p:pic>
                          <p:nvPicPr>
                            <p:cNvPr id="24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66833" y="4266576"/>
                              <a:ext cx="1012825" cy="300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2" name="TextBox 21"/>
              <p:cNvSpPr txBox="1"/>
              <p:nvPr/>
            </p:nvSpPr>
            <p:spPr>
              <a:xfrm rot="16200000">
                <a:off x="4192489" y="5027711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frequency</a:t>
                </a:r>
                <a:endParaRPr lang="en-US" sz="1400" dirty="0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440781" y="4545806"/>
              <a:ext cx="0" cy="1685925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440782" y="6231731"/>
              <a:ext cx="1507331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188235" y="1533624"/>
            <a:ext cx="3836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fold changes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87848" y="3599762"/>
            <a:ext cx="3707296" cy="2533023"/>
            <a:chOff x="1466819" y="870034"/>
            <a:chExt cx="3707296" cy="2533023"/>
          </a:xfrm>
        </p:grpSpPr>
        <p:sp>
          <p:nvSpPr>
            <p:cNvPr id="17" name="Rectangle 16"/>
            <p:cNvSpPr/>
            <p:nvPr/>
          </p:nvSpPr>
          <p:spPr>
            <a:xfrm>
              <a:off x="1517177" y="870034"/>
              <a:ext cx="36435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6">
                      <a:lumMod val="75000"/>
                    </a:schemeClr>
                  </a:solidFill>
                </a:rPr>
                <a:t>edge/relationships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66819" y="1407275"/>
              <a:ext cx="3707296" cy="1995782"/>
              <a:chOff x="1466819" y="1407275"/>
              <a:chExt cx="3707296" cy="199578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466819" y="1407275"/>
                <a:ext cx="3707296" cy="1995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2" name="Picture 38" descr="C:\Users\MarcoT\Dropbox\Lab\1.) Grant and Posters\1.) Posters\ISS Kyoto\corr_example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7177" y="1417214"/>
                <a:ext cx="3643598" cy="1912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2" name="Picture 2" descr="Image result for network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550396" y="989162"/>
            <a:ext cx="2782280" cy="62324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coverage</a:t>
            </a: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abundance</a:t>
            </a: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relationships</a:t>
            </a:r>
            <a:endParaRPr lang="en-US" sz="3200" b="1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</a:rPr>
              <a:t>dynamics</a:t>
            </a:r>
            <a:endParaRPr lang="en-US" sz="3200" b="1" dirty="0" smtClean="0">
              <a:solidFill>
                <a:srgbClr val="00B0F0"/>
              </a:solidFill>
              <a:latin typeface="+mj-lt"/>
            </a:endParaRP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</a:rPr>
              <a:t>network plasticity</a:t>
            </a:r>
            <a:endParaRPr lang="en-US" sz="3200" b="1" dirty="0">
              <a:solidFill>
                <a:srgbClr val="00B0F0"/>
              </a:solidFill>
            </a:endParaRPr>
          </a:p>
          <a:p>
            <a:pPr marL="457200" indent="-457200">
              <a:spcAft>
                <a:spcPts val="4200"/>
              </a:spcAft>
              <a:buFont typeface="Arial" panose="020B0604020202020204" pitchFamily="34" charset="0"/>
              <a:buChar char="•"/>
            </a:pPr>
            <a:endParaRPr lang="en-US" sz="3200" b="1" dirty="0" smtClean="0"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approach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how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dynamics and network plasticity: time courses</a:t>
            </a:r>
            <a:endParaRPr lang="en-US" sz="4800" dirty="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11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5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135741" y="1115581"/>
            <a:ext cx="9377265" cy="496781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52224" y="1437035"/>
            <a:ext cx="4222462" cy="3924928"/>
            <a:chOff x="2351701" y="6592048"/>
            <a:chExt cx="2498527" cy="234282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72" y="6927011"/>
              <a:ext cx="3841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1879" y="8599914"/>
              <a:ext cx="3841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6053" y="7636851"/>
              <a:ext cx="3841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701" y="8049594"/>
              <a:ext cx="3841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035" y="6592048"/>
              <a:ext cx="3841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7470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42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325"/>
    </mc:Choice>
    <mc:Fallback xmlns="">
      <p:transition advTm="2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approach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linking the drug sensitivity phenotype to the genome</a:t>
            </a:r>
            <a:endParaRPr lang="en-US" sz="48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5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3281841" y="4140815"/>
            <a:ext cx="5644005" cy="203138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52A6D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43" r="100000"/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545078">
            <a:off x="5688499" y="3708695"/>
            <a:ext cx="747359" cy="54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sellaDiTesto 4"/>
          <p:cNvSpPr txBox="1"/>
          <p:nvPr/>
        </p:nvSpPr>
        <p:spPr>
          <a:xfrm>
            <a:off x="4628155" y="1143000"/>
            <a:ext cx="2919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67 cell lines</a:t>
            </a:r>
            <a:endParaRPr lang="en-US" sz="3200" b="1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53" y="2208573"/>
            <a:ext cx="1437620" cy="14376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52A6D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43" r="100000"/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545078">
            <a:off x="5688499" y="1727495"/>
            <a:ext cx="747359" cy="54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543427" y="2438395"/>
            <a:ext cx="3095623" cy="1062199"/>
            <a:chOff x="4024850" y="3578696"/>
            <a:chExt cx="2325547" cy="722333"/>
          </a:xfrm>
        </p:grpSpPr>
        <p:sp>
          <p:nvSpPr>
            <p:cNvPr id="21" name="CasellaDiTesto 4"/>
            <p:cNvSpPr txBox="1"/>
            <p:nvPr/>
          </p:nvSpPr>
          <p:spPr>
            <a:xfrm>
              <a:off x="4225895" y="3578696"/>
              <a:ext cx="1946305" cy="31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F0"/>
                  </a:solidFill>
                  <a:latin typeface="+mj-lt"/>
                </a:rPr>
                <a:t>“ground state”</a:t>
              </a:r>
              <a:endParaRPr lang="en-US" sz="2400" b="1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22" name="CasellaDiTesto 4"/>
            <p:cNvSpPr txBox="1"/>
            <p:nvPr/>
          </p:nvSpPr>
          <p:spPr>
            <a:xfrm>
              <a:off x="4225895" y="3782888"/>
              <a:ext cx="1946305" cy="31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C46E2"/>
                  </a:solidFill>
                  <a:latin typeface="+mj-lt"/>
                </a:rPr>
                <a:t>dynamics</a:t>
              </a:r>
              <a:endParaRPr lang="en-US" sz="2400" b="1" dirty="0">
                <a:solidFill>
                  <a:srgbClr val="FC46E2"/>
                </a:solidFill>
                <a:latin typeface="+mj-lt"/>
              </a:endParaRPr>
            </a:p>
          </p:txBody>
        </p:sp>
        <p:sp>
          <p:nvSpPr>
            <p:cNvPr id="23" name="CasellaDiTesto 4"/>
            <p:cNvSpPr txBox="1"/>
            <p:nvPr/>
          </p:nvSpPr>
          <p:spPr>
            <a:xfrm>
              <a:off x="4024850" y="3987080"/>
              <a:ext cx="2325547" cy="31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35CF35"/>
                  </a:solidFill>
                  <a:latin typeface="+mj-lt"/>
                </a:rPr>
                <a:t>network plasticity</a:t>
              </a:r>
              <a:endParaRPr lang="en-US" sz="2400" b="1" dirty="0">
                <a:solidFill>
                  <a:srgbClr val="35CF35"/>
                </a:solidFill>
                <a:latin typeface="+mj-lt"/>
              </a:endParaRPr>
            </a:p>
          </p:txBody>
        </p:sp>
      </p:grpSp>
      <p:pic>
        <p:nvPicPr>
          <p:cNvPr id="24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8903" y="2652939"/>
            <a:ext cx="1817461" cy="109047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Picture 57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52A6D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41" b="99074" l="2509" r="96416"/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33369">
            <a:off x="3092493" y="3386501"/>
            <a:ext cx="1238200" cy="95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8955066" y="4024768"/>
            <a:ext cx="3262333" cy="267765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  <a:latin typeface="+mj-lt"/>
              </a:rPr>
              <a:t>coverage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  <a:latin typeface="+mj-lt"/>
              </a:rPr>
              <a:t>abundance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</a:rPr>
              <a:t>relationships</a:t>
            </a:r>
            <a:endParaRPr lang="en-US" sz="2800" b="1" dirty="0" smtClean="0">
              <a:solidFill>
                <a:srgbClr val="00B0F0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</a:rPr>
              <a:t>dynamics</a:t>
            </a:r>
            <a:endParaRPr lang="en-US" sz="2800" b="1" dirty="0" smtClean="0">
              <a:solidFill>
                <a:srgbClr val="00B0F0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</a:rPr>
              <a:t>network plasticity</a:t>
            </a:r>
            <a:endParaRPr lang="en-US" sz="2800" b="1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0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approach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experimental workflow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13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98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82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225278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645776" y="1986812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2281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757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76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229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381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533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686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838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991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143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295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44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60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75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0633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317736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13605826" y="2877302"/>
            <a:ext cx="1513716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EGF stimulation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249102" y="2197578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249102" y="310933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6x</a:t>
            </a: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626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4737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3213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1689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016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864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458007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3753106" y="4013555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inhibitors time-course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249102" y="442327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20x</a:t>
            </a: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540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388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2249102" y="5666712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2x</a:t>
            </a:r>
          </a:p>
        </p:txBody>
      </p:sp>
      <p:pic>
        <p:nvPicPr>
          <p:cNvPr id="7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5743425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13753106" y="5247921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biological controls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9397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7873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6349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5476634" y="1108404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5036728" y="595272"/>
            <a:ext cx="1513716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technical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7" y="725147"/>
            <a:ext cx="1661823" cy="241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556" y="3217788"/>
            <a:ext cx="1661823" cy="2410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360" y="1638163"/>
            <a:ext cx="1199822" cy="783077"/>
          </a:xfrm>
          <a:prstGeom prst="rect">
            <a:avLst/>
          </a:prstGeom>
        </p:spPr>
      </p:pic>
      <p:sp>
        <p:nvSpPr>
          <p:cNvPr id="745" name="Rectangle 744"/>
          <p:cNvSpPr/>
          <p:nvPr/>
        </p:nvSpPr>
        <p:spPr>
          <a:xfrm>
            <a:off x="5295173" y="1759409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A</a:t>
            </a:r>
          </a:p>
        </p:txBody>
      </p:sp>
      <p:pic>
        <p:nvPicPr>
          <p:cNvPr id="746" name="Picture 7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804" y="4119507"/>
            <a:ext cx="1199822" cy="783077"/>
          </a:xfrm>
          <a:prstGeom prst="rect">
            <a:avLst/>
          </a:prstGeom>
        </p:spPr>
      </p:pic>
      <p:sp>
        <p:nvSpPr>
          <p:cNvPr id="747" name="Rectangle 746"/>
          <p:cNvSpPr/>
          <p:nvPr/>
        </p:nvSpPr>
        <p:spPr>
          <a:xfrm>
            <a:off x="5327617" y="4240753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B</a:t>
            </a:r>
          </a:p>
        </p:txBody>
      </p:sp>
      <p:pic>
        <p:nvPicPr>
          <p:cNvPr id="750" name="Picture 74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893" y="5943824"/>
            <a:ext cx="1199822" cy="783077"/>
          </a:xfrm>
          <a:prstGeom prst="rect">
            <a:avLst/>
          </a:prstGeom>
        </p:spPr>
      </p:pic>
      <p:sp>
        <p:nvSpPr>
          <p:cNvPr id="751" name="Rectangle 750"/>
          <p:cNvSpPr/>
          <p:nvPr/>
        </p:nvSpPr>
        <p:spPr>
          <a:xfrm>
            <a:off x="5104706" y="6020680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technical controls</a:t>
            </a:r>
          </a:p>
        </p:txBody>
      </p:sp>
      <p:sp>
        <p:nvSpPr>
          <p:cNvPr id="753" name="Rectangle 752"/>
          <p:cNvSpPr/>
          <p:nvPr/>
        </p:nvSpPr>
        <p:spPr>
          <a:xfrm>
            <a:off x="1928642" y="2753624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758" name="Rectangle 757"/>
          <p:cNvSpPr/>
          <p:nvPr/>
        </p:nvSpPr>
        <p:spPr>
          <a:xfrm>
            <a:off x="13753106" y="943646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5x</a:t>
            </a:r>
          </a:p>
        </p:txBody>
      </p:sp>
      <p:pic>
        <p:nvPicPr>
          <p:cNvPr id="765" name="Picture 7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619" y="5963916"/>
            <a:ext cx="1593754" cy="562502"/>
          </a:xfrm>
          <a:prstGeom prst="rect">
            <a:avLst/>
          </a:prstGeom>
        </p:spPr>
      </p:pic>
      <p:sp>
        <p:nvSpPr>
          <p:cNvPr id="767" name="Rectangle 766"/>
          <p:cNvSpPr/>
          <p:nvPr/>
        </p:nvSpPr>
        <p:spPr>
          <a:xfrm>
            <a:off x="5358629" y="2367071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8" name="Rectangle 767"/>
          <p:cNvSpPr/>
          <p:nvPr/>
        </p:nvSpPr>
        <p:spPr>
          <a:xfrm>
            <a:off x="5378415" y="4854254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5234412" y="6620756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5 samples</a:t>
            </a:r>
          </a:p>
        </p:txBody>
      </p:sp>
      <p:sp>
        <p:nvSpPr>
          <p:cNvPr id="770" name="Rectangle 769"/>
          <p:cNvSpPr/>
          <p:nvPr/>
        </p:nvSpPr>
        <p:spPr>
          <a:xfrm>
            <a:off x="4421978" y="162199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1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73345" y="184942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2" name="Rectangle 771"/>
          <p:cNvSpPr/>
          <p:nvPr/>
        </p:nvSpPr>
        <p:spPr>
          <a:xfrm>
            <a:off x="4397734" y="4089800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49101" y="431722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4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6919965" y="370323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" name="Rectangle 774"/>
          <p:cNvSpPr/>
          <p:nvPr/>
        </p:nvSpPr>
        <p:spPr>
          <a:xfrm>
            <a:off x="6483728" y="3117142"/>
            <a:ext cx="1237151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barcoding and </a:t>
            </a:r>
            <a:r>
              <a:rPr lang="en-US" sz="1100" b="1" dirty="0" err="1" smtClean="0">
                <a:latin typeface="+mj-lt"/>
              </a:rPr>
              <a:t>cyTOF</a:t>
            </a:r>
            <a:r>
              <a:rPr lang="en-US" sz="1100" b="1" dirty="0" smtClean="0">
                <a:latin typeface="+mj-lt"/>
              </a:rPr>
              <a:t> measurement</a:t>
            </a:r>
          </a:p>
        </p:txBody>
      </p:sp>
      <p:pic>
        <p:nvPicPr>
          <p:cNvPr id="25602" name="Picture 2" descr="Image result for cyto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25" y="3328642"/>
            <a:ext cx="933405" cy="10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7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8741803" y="3726853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9" name="Rectangle 778"/>
          <p:cNvSpPr/>
          <p:nvPr/>
        </p:nvSpPr>
        <p:spPr>
          <a:xfrm>
            <a:off x="7156964" y="437501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63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4221 samples</a:t>
            </a:r>
          </a:p>
        </p:txBody>
      </p:sp>
      <p:sp>
        <p:nvSpPr>
          <p:cNvPr id="25600" name="Left Brace 25599"/>
          <p:cNvSpPr/>
          <p:nvPr/>
        </p:nvSpPr>
        <p:spPr>
          <a:xfrm>
            <a:off x="2851220" y="753706"/>
            <a:ext cx="225581" cy="4874600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Left Brace 780"/>
          <p:cNvSpPr/>
          <p:nvPr/>
        </p:nvSpPr>
        <p:spPr>
          <a:xfrm rot="10800000">
            <a:off x="4513100" y="753706"/>
            <a:ext cx="225581" cy="2350774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Left Brace 781"/>
          <p:cNvSpPr/>
          <p:nvPr/>
        </p:nvSpPr>
        <p:spPr>
          <a:xfrm rot="10800000">
            <a:off x="4529073" y="3238198"/>
            <a:ext cx="225581" cy="2350774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Left Brace 782"/>
          <p:cNvSpPr/>
          <p:nvPr/>
        </p:nvSpPr>
        <p:spPr>
          <a:xfrm rot="10800000">
            <a:off x="6503116" y="758830"/>
            <a:ext cx="225581" cy="6044587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01" name="Group 25600"/>
          <p:cNvGrpSpPr/>
          <p:nvPr/>
        </p:nvGrpSpPr>
        <p:grpSpPr>
          <a:xfrm>
            <a:off x="9291189" y="2753624"/>
            <a:ext cx="1547837" cy="1269820"/>
            <a:chOff x="3951319" y="803608"/>
            <a:chExt cx="7379441" cy="6053972"/>
          </a:xfrm>
        </p:grpSpPr>
        <p:pic>
          <p:nvPicPr>
            <p:cNvPr id="78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1" name="Group 790"/>
          <p:cNvGrpSpPr/>
          <p:nvPr/>
        </p:nvGrpSpPr>
        <p:grpSpPr>
          <a:xfrm>
            <a:off x="9494360" y="2978585"/>
            <a:ext cx="1547837" cy="1269820"/>
            <a:chOff x="3951319" y="803608"/>
            <a:chExt cx="7379441" cy="6053972"/>
          </a:xfrm>
        </p:grpSpPr>
        <p:pic>
          <p:nvPicPr>
            <p:cNvPr id="79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4" name="Group 793"/>
          <p:cNvGrpSpPr/>
          <p:nvPr/>
        </p:nvGrpSpPr>
        <p:grpSpPr>
          <a:xfrm>
            <a:off x="9654943" y="3179876"/>
            <a:ext cx="1547837" cy="1269820"/>
            <a:chOff x="3951319" y="803608"/>
            <a:chExt cx="7379441" cy="6053972"/>
          </a:xfrm>
        </p:grpSpPr>
        <p:pic>
          <p:nvPicPr>
            <p:cNvPr id="795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7" name="Group 796"/>
          <p:cNvGrpSpPr/>
          <p:nvPr/>
        </p:nvGrpSpPr>
        <p:grpSpPr>
          <a:xfrm>
            <a:off x="9835386" y="3368124"/>
            <a:ext cx="1547837" cy="1269820"/>
            <a:chOff x="3951319" y="803608"/>
            <a:chExt cx="7379441" cy="6053972"/>
          </a:xfrm>
        </p:grpSpPr>
        <p:pic>
          <p:nvPicPr>
            <p:cNvPr id="7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" name="Picture 7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sp>
        <p:nvSpPr>
          <p:cNvPr id="778" name="Rectangle 777"/>
          <p:cNvSpPr/>
          <p:nvPr/>
        </p:nvSpPr>
        <p:spPr>
          <a:xfrm>
            <a:off x="8326335" y="34858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data analysis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9105087" y="4687140"/>
            <a:ext cx="2518344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40 markers at single cell resolution: 156’177 quantified </a:t>
            </a:r>
            <a:r>
              <a:rPr lang="en-US" sz="1100" b="1" dirty="0" smtClean="0">
                <a:latin typeface="+mj-lt"/>
              </a:rPr>
              <a:t>markers</a:t>
            </a:r>
          </a:p>
          <a:p>
            <a:pPr algn="ctr"/>
            <a:r>
              <a:rPr lang="en-US" sz="1100" b="1" dirty="0" smtClean="0">
                <a:latin typeface="+mj-lt"/>
              </a:rPr>
              <a:t>8 million single cells</a:t>
            </a:r>
            <a:endParaRPr 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9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" grpId="0"/>
      <p:bldP spid="747" grpId="0"/>
      <p:bldP spid="751" grpId="0"/>
      <p:bldP spid="753" grpId="0"/>
      <p:bldP spid="767" grpId="0"/>
      <p:bldP spid="768" grpId="0"/>
      <p:bldP spid="769" grpId="0"/>
      <p:bldP spid="770" grpId="0"/>
      <p:bldP spid="772" grpId="0"/>
      <p:bldP spid="775" grpId="0"/>
      <p:bldP spid="779" grpId="0"/>
      <p:bldP spid="25600" grpId="0" animBg="1"/>
      <p:bldP spid="781" grpId="0" animBg="1"/>
      <p:bldP spid="782" grpId="0" animBg="1"/>
      <p:bldP spid="783" grpId="0" animBg="1"/>
      <p:bldP spid="778" grpId="0"/>
      <p:bldP spid="8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results outline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story structure and figures content</a:t>
            </a:r>
            <a:endParaRPr lang="en-US" sz="48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13503" y="1209981"/>
            <a:ext cx="8998806" cy="501675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 smtClean="0">
                <a:latin typeface="+mj-lt"/>
              </a:rPr>
              <a:t> </a:t>
            </a:r>
            <a:r>
              <a:rPr lang="en-US" sz="3200" b="1" dirty="0" smtClean="0">
                <a:solidFill>
                  <a:srgbClr val="00B0F0"/>
                </a:solidFill>
              </a:rPr>
              <a:t>quality</a:t>
            </a:r>
            <a:r>
              <a:rPr lang="en-US" sz="3200" b="1" dirty="0" smtClean="0"/>
              <a:t>,</a:t>
            </a:r>
            <a:r>
              <a:rPr lang="en-US" sz="3200" b="1" dirty="0" smtClean="0">
                <a:latin typeface="+mj-lt"/>
              </a:rPr>
              <a:t> trust building and </a:t>
            </a: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DIA</a:t>
            </a:r>
            <a:r>
              <a:rPr lang="en-US" sz="3200" b="1" dirty="0" smtClean="0">
                <a:latin typeface="+mj-lt"/>
              </a:rPr>
              <a:t> measurements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 smtClean="0">
                <a:latin typeface="+mj-lt"/>
              </a:rPr>
              <a:t> </a:t>
            </a: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grouping</a:t>
            </a:r>
            <a:r>
              <a:rPr lang="en-US" sz="3200" b="1" dirty="0" smtClean="0">
                <a:latin typeface="+mj-lt"/>
              </a:rPr>
              <a:t> differences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 smtClean="0"/>
              <a:t> drug </a:t>
            </a:r>
            <a:r>
              <a:rPr lang="en-US" sz="3200" b="1" dirty="0" smtClean="0">
                <a:solidFill>
                  <a:srgbClr val="00B0F0"/>
                </a:solidFill>
              </a:rPr>
              <a:t>sensitivity</a:t>
            </a:r>
            <a:endParaRPr lang="en-US" sz="3200" b="1" dirty="0" smtClean="0">
              <a:solidFill>
                <a:srgbClr val="00B0F0"/>
              </a:solidFill>
              <a:latin typeface="+mj-lt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 smtClean="0"/>
              <a:t>link to the </a:t>
            </a:r>
            <a:r>
              <a:rPr lang="en-US" sz="3200" b="1" dirty="0" smtClean="0">
                <a:solidFill>
                  <a:srgbClr val="00B0F0"/>
                </a:solidFill>
              </a:rPr>
              <a:t>genome</a:t>
            </a:r>
            <a:endParaRPr lang="en-US" sz="3200" b="1" dirty="0" smtClean="0">
              <a:solidFill>
                <a:srgbClr val="00B0F0"/>
              </a:solidFill>
              <a:latin typeface="+mj-lt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25" y="2819034"/>
            <a:ext cx="5920770" cy="31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quality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batch effects?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13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98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82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225278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645776" y="1986812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2281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757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76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229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381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533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686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838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991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143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295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44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60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75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0633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317736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13605826" y="2877302"/>
            <a:ext cx="1513716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EGF stimulation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249102" y="2197578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249102" y="310933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6x</a:t>
            </a: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626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4737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3213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1689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016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864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458007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3753106" y="4013555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inhibitors time-course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249102" y="442327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20x</a:t>
            </a: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540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388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2249102" y="5666712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2x</a:t>
            </a:r>
          </a:p>
        </p:txBody>
      </p:sp>
      <p:pic>
        <p:nvPicPr>
          <p:cNvPr id="7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5743425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13753106" y="5247921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biological controls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9397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7873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6349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5476634" y="1108404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5036728" y="595272"/>
            <a:ext cx="1513716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technical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7" y="725147"/>
            <a:ext cx="1661823" cy="241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556" y="3217788"/>
            <a:ext cx="1661823" cy="2410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360" y="1638163"/>
            <a:ext cx="1199822" cy="783077"/>
          </a:xfrm>
          <a:prstGeom prst="rect">
            <a:avLst/>
          </a:prstGeom>
        </p:spPr>
      </p:pic>
      <p:sp>
        <p:nvSpPr>
          <p:cNvPr id="745" name="Rectangle 744"/>
          <p:cNvSpPr/>
          <p:nvPr/>
        </p:nvSpPr>
        <p:spPr>
          <a:xfrm>
            <a:off x="5295173" y="1759409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A</a:t>
            </a:r>
          </a:p>
        </p:txBody>
      </p:sp>
      <p:pic>
        <p:nvPicPr>
          <p:cNvPr id="746" name="Picture 7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804" y="4119507"/>
            <a:ext cx="1199822" cy="783077"/>
          </a:xfrm>
          <a:prstGeom prst="rect">
            <a:avLst/>
          </a:prstGeom>
        </p:spPr>
      </p:pic>
      <p:sp>
        <p:nvSpPr>
          <p:cNvPr id="747" name="Rectangle 746"/>
          <p:cNvSpPr/>
          <p:nvPr/>
        </p:nvSpPr>
        <p:spPr>
          <a:xfrm>
            <a:off x="5327617" y="4240753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B</a:t>
            </a:r>
          </a:p>
        </p:txBody>
      </p:sp>
      <p:pic>
        <p:nvPicPr>
          <p:cNvPr id="750" name="Picture 74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893" y="5943824"/>
            <a:ext cx="1199822" cy="783077"/>
          </a:xfrm>
          <a:prstGeom prst="rect">
            <a:avLst/>
          </a:prstGeom>
        </p:spPr>
      </p:pic>
      <p:sp>
        <p:nvSpPr>
          <p:cNvPr id="751" name="Rectangle 750"/>
          <p:cNvSpPr/>
          <p:nvPr/>
        </p:nvSpPr>
        <p:spPr>
          <a:xfrm>
            <a:off x="5104706" y="6020680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technical controls</a:t>
            </a:r>
          </a:p>
        </p:txBody>
      </p:sp>
      <p:sp>
        <p:nvSpPr>
          <p:cNvPr id="753" name="Rectangle 752"/>
          <p:cNvSpPr/>
          <p:nvPr/>
        </p:nvSpPr>
        <p:spPr>
          <a:xfrm>
            <a:off x="1928642" y="2753624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758" name="Rectangle 757"/>
          <p:cNvSpPr/>
          <p:nvPr/>
        </p:nvSpPr>
        <p:spPr>
          <a:xfrm>
            <a:off x="13753106" y="943646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5x</a:t>
            </a:r>
          </a:p>
        </p:txBody>
      </p:sp>
      <p:pic>
        <p:nvPicPr>
          <p:cNvPr id="765" name="Picture 7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619" y="5963916"/>
            <a:ext cx="1593754" cy="562502"/>
          </a:xfrm>
          <a:prstGeom prst="rect">
            <a:avLst/>
          </a:prstGeom>
        </p:spPr>
      </p:pic>
      <p:sp>
        <p:nvSpPr>
          <p:cNvPr id="767" name="Rectangle 766"/>
          <p:cNvSpPr/>
          <p:nvPr/>
        </p:nvSpPr>
        <p:spPr>
          <a:xfrm>
            <a:off x="5358629" y="2367071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8" name="Rectangle 767"/>
          <p:cNvSpPr/>
          <p:nvPr/>
        </p:nvSpPr>
        <p:spPr>
          <a:xfrm>
            <a:off x="5378415" y="4854254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5234412" y="6620756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5 samples</a:t>
            </a:r>
          </a:p>
        </p:txBody>
      </p:sp>
      <p:sp>
        <p:nvSpPr>
          <p:cNvPr id="770" name="Rectangle 769"/>
          <p:cNvSpPr/>
          <p:nvPr/>
        </p:nvSpPr>
        <p:spPr>
          <a:xfrm>
            <a:off x="4421978" y="162199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1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73345" y="184942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2" name="Rectangle 771"/>
          <p:cNvSpPr/>
          <p:nvPr/>
        </p:nvSpPr>
        <p:spPr>
          <a:xfrm>
            <a:off x="4397734" y="4089800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49101" y="431722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4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6919965" y="370323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" name="Rectangle 774"/>
          <p:cNvSpPr/>
          <p:nvPr/>
        </p:nvSpPr>
        <p:spPr>
          <a:xfrm>
            <a:off x="6483728" y="3117142"/>
            <a:ext cx="1237151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barcoding and </a:t>
            </a:r>
            <a:r>
              <a:rPr lang="en-US" sz="1100" b="1" dirty="0" err="1" smtClean="0">
                <a:latin typeface="+mj-lt"/>
              </a:rPr>
              <a:t>cyTOF</a:t>
            </a:r>
            <a:r>
              <a:rPr lang="en-US" sz="1100" b="1" dirty="0" smtClean="0">
                <a:latin typeface="+mj-lt"/>
              </a:rPr>
              <a:t> measurement</a:t>
            </a:r>
          </a:p>
        </p:txBody>
      </p:sp>
      <p:pic>
        <p:nvPicPr>
          <p:cNvPr id="25602" name="Picture 2" descr="Image result for cyto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25" y="3328642"/>
            <a:ext cx="933405" cy="10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7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8741803" y="3726853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9" name="Rectangle 778"/>
          <p:cNvSpPr/>
          <p:nvPr/>
        </p:nvSpPr>
        <p:spPr>
          <a:xfrm>
            <a:off x="7156964" y="437501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63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4221 samples</a:t>
            </a:r>
          </a:p>
        </p:txBody>
      </p:sp>
      <p:sp>
        <p:nvSpPr>
          <p:cNvPr id="25600" name="Left Brace 25599"/>
          <p:cNvSpPr/>
          <p:nvPr/>
        </p:nvSpPr>
        <p:spPr>
          <a:xfrm>
            <a:off x="2851220" y="753706"/>
            <a:ext cx="225581" cy="4874600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Left Brace 780"/>
          <p:cNvSpPr/>
          <p:nvPr/>
        </p:nvSpPr>
        <p:spPr>
          <a:xfrm rot="10800000">
            <a:off x="4513100" y="753706"/>
            <a:ext cx="225581" cy="2350774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Left Brace 781"/>
          <p:cNvSpPr/>
          <p:nvPr/>
        </p:nvSpPr>
        <p:spPr>
          <a:xfrm rot="10800000">
            <a:off x="4529073" y="3238198"/>
            <a:ext cx="225581" cy="2350774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Left Brace 782"/>
          <p:cNvSpPr/>
          <p:nvPr/>
        </p:nvSpPr>
        <p:spPr>
          <a:xfrm rot="10800000">
            <a:off x="6503116" y="758830"/>
            <a:ext cx="225581" cy="6044587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01" name="Group 25600"/>
          <p:cNvGrpSpPr/>
          <p:nvPr/>
        </p:nvGrpSpPr>
        <p:grpSpPr>
          <a:xfrm>
            <a:off x="9291189" y="2753624"/>
            <a:ext cx="1547837" cy="1269820"/>
            <a:chOff x="3951319" y="803608"/>
            <a:chExt cx="7379441" cy="6053972"/>
          </a:xfrm>
        </p:grpSpPr>
        <p:pic>
          <p:nvPicPr>
            <p:cNvPr id="78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1" name="Group 790"/>
          <p:cNvGrpSpPr/>
          <p:nvPr/>
        </p:nvGrpSpPr>
        <p:grpSpPr>
          <a:xfrm>
            <a:off x="9494360" y="2978585"/>
            <a:ext cx="1547837" cy="1269820"/>
            <a:chOff x="3951319" y="803608"/>
            <a:chExt cx="7379441" cy="6053972"/>
          </a:xfrm>
        </p:grpSpPr>
        <p:pic>
          <p:nvPicPr>
            <p:cNvPr id="79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4" name="Group 793"/>
          <p:cNvGrpSpPr/>
          <p:nvPr/>
        </p:nvGrpSpPr>
        <p:grpSpPr>
          <a:xfrm>
            <a:off x="9654943" y="3179876"/>
            <a:ext cx="1547837" cy="1269820"/>
            <a:chOff x="3951319" y="803608"/>
            <a:chExt cx="7379441" cy="6053972"/>
          </a:xfrm>
        </p:grpSpPr>
        <p:pic>
          <p:nvPicPr>
            <p:cNvPr id="795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7" name="Group 796"/>
          <p:cNvGrpSpPr/>
          <p:nvPr/>
        </p:nvGrpSpPr>
        <p:grpSpPr>
          <a:xfrm>
            <a:off x="9835386" y="3368124"/>
            <a:ext cx="1547837" cy="1269820"/>
            <a:chOff x="3951319" y="803608"/>
            <a:chExt cx="7379441" cy="6053972"/>
          </a:xfrm>
        </p:grpSpPr>
        <p:pic>
          <p:nvPicPr>
            <p:cNvPr id="7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" name="Picture 7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sp>
        <p:nvSpPr>
          <p:cNvPr id="778" name="Rectangle 777"/>
          <p:cNvSpPr/>
          <p:nvPr/>
        </p:nvSpPr>
        <p:spPr>
          <a:xfrm>
            <a:off x="8326335" y="34858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data analysis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9105087" y="4687140"/>
            <a:ext cx="2518344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40 markers at single cell resolution: 156’177 quantified </a:t>
            </a:r>
            <a:r>
              <a:rPr lang="en-US" sz="1100" b="1" dirty="0" smtClean="0">
                <a:latin typeface="+mj-lt"/>
              </a:rPr>
              <a:t>markers</a:t>
            </a:r>
          </a:p>
          <a:p>
            <a:pPr algn="ctr"/>
            <a:r>
              <a:rPr lang="en-US" sz="1100" b="1" dirty="0" smtClean="0">
                <a:latin typeface="+mj-lt"/>
              </a:rPr>
              <a:t>8 million single cells</a:t>
            </a:r>
            <a:endParaRPr lang="en-US" sz="11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51220" y="2593211"/>
            <a:ext cx="1887461" cy="551195"/>
          </a:xfrm>
          <a:prstGeom prst="rect">
            <a:avLst/>
          </a:prstGeom>
          <a:solidFill>
            <a:srgbClr val="92D050">
              <a:alpha val="21961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855491" y="5085852"/>
            <a:ext cx="1887461" cy="551195"/>
          </a:xfrm>
          <a:prstGeom prst="rect">
            <a:avLst/>
          </a:prstGeom>
          <a:solidFill>
            <a:srgbClr val="92D050">
              <a:alpha val="21961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563954" y="5762024"/>
            <a:ext cx="3258877" cy="1073713"/>
          </a:xfrm>
          <a:prstGeom prst="rect">
            <a:avLst/>
          </a:prstGeom>
          <a:solidFill>
            <a:schemeClr val="tx1">
              <a:alpha val="21961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3646" t="8118" r="41947" b="4565"/>
          <a:stretch/>
        </p:blipFill>
        <p:spPr>
          <a:xfrm>
            <a:off x="7007469" y="868736"/>
            <a:ext cx="5209932" cy="561119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batch effects?</a:t>
            </a:r>
            <a:endParaRPr lang="en-US" sz="4800" b="1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4580" y="5724175"/>
            <a:ext cx="321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normalized</a:t>
            </a:r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17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/>
          <a:srcRect l="6497" b="8483"/>
          <a:stretch/>
        </p:blipFill>
        <p:spPr>
          <a:xfrm>
            <a:off x="811850" y="770040"/>
            <a:ext cx="6048122" cy="372104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/>
          <a:srcRect l="58054" t="8118" r="29695" b="7506"/>
          <a:stretch/>
        </p:blipFill>
        <p:spPr>
          <a:xfrm>
            <a:off x="0" y="3501372"/>
            <a:ext cx="717489" cy="331628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/>
          <a:srcRect l="72907" t="8118" r="890" b="54462"/>
          <a:stretch/>
        </p:blipFill>
        <p:spPr>
          <a:xfrm>
            <a:off x="811850" y="5318141"/>
            <a:ext cx="1534632" cy="14707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55413" y="5380724"/>
            <a:ext cx="491069" cy="396102"/>
          </a:xfrm>
          <a:prstGeom prst="rect">
            <a:avLst/>
          </a:prstGeom>
          <a:solidFill>
            <a:srgbClr val="92D050">
              <a:alpha val="21961"/>
            </a:srgb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55413" y="5776826"/>
            <a:ext cx="491069" cy="185012"/>
          </a:xfrm>
          <a:prstGeom prst="rect">
            <a:avLst/>
          </a:prstGeom>
          <a:solidFill>
            <a:schemeClr val="tx1">
              <a:alpha val="21961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76279" y="4468901"/>
            <a:ext cx="140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3718" y="2339573"/>
            <a:ext cx="140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73658" y="6481112"/>
            <a:ext cx="140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327719" y="3214429"/>
            <a:ext cx="140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23" name="Rectangle 22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2"/>
          <p:cNvSpPr txBox="1">
            <a:spLocks/>
          </p:cNvSpPr>
          <p:nvPr/>
        </p:nvSpPr>
        <p:spPr>
          <a:xfrm>
            <a:off x="578138" y="2992779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upon correction for batch 1-3 we have the expected clustering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4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/>
      <p:bldP spid="19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biological reproducibility?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17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13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98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82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225278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645776" y="1986812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2281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757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76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229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381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533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686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838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991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143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295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44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60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75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0633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317736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13605826" y="2877302"/>
            <a:ext cx="1513716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EGF stimulation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249102" y="2197578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249102" y="310933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6x</a:t>
            </a: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626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4737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3213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1689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016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864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458007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3753106" y="4013555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inhibitors time-course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249102" y="442327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20x</a:t>
            </a: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540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388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2249102" y="5666712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2x</a:t>
            </a:r>
          </a:p>
        </p:txBody>
      </p:sp>
      <p:pic>
        <p:nvPicPr>
          <p:cNvPr id="7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5743425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13753106" y="5247921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biological controls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9397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7873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6349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5476634" y="1108404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5036728" y="595272"/>
            <a:ext cx="1513716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technical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7" y="725147"/>
            <a:ext cx="1661823" cy="241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556" y="3217788"/>
            <a:ext cx="1661823" cy="2410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360" y="1638163"/>
            <a:ext cx="1199822" cy="783077"/>
          </a:xfrm>
          <a:prstGeom prst="rect">
            <a:avLst/>
          </a:prstGeom>
        </p:spPr>
      </p:pic>
      <p:sp>
        <p:nvSpPr>
          <p:cNvPr id="745" name="Rectangle 744"/>
          <p:cNvSpPr/>
          <p:nvPr/>
        </p:nvSpPr>
        <p:spPr>
          <a:xfrm>
            <a:off x="5295173" y="1759409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A</a:t>
            </a:r>
          </a:p>
        </p:txBody>
      </p:sp>
      <p:pic>
        <p:nvPicPr>
          <p:cNvPr id="746" name="Picture 7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804" y="4119507"/>
            <a:ext cx="1199822" cy="783077"/>
          </a:xfrm>
          <a:prstGeom prst="rect">
            <a:avLst/>
          </a:prstGeom>
        </p:spPr>
      </p:pic>
      <p:sp>
        <p:nvSpPr>
          <p:cNvPr id="747" name="Rectangle 746"/>
          <p:cNvSpPr/>
          <p:nvPr/>
        </p:nvSpPr>
        <p:spPr>
          <a:xfrm>
            <a:off x="5327617" y="4240753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B</a:t>
            </a:r>
          </a:p>
        </p:txBody>
      </p:sp>
      <p:pic>
        <p:nvPicPr>
          <p:cNvPr id="750" name="Picture 74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893" y="5943824"/>
            <a:ext cx="1199822" cy="783077"/>
          </a:xfrm>
          <a:prstGeom prst="rect">
            <a:avLst/>
          </a:prstGeom>
        </p:spPr>
      </p:pic>
      <p:sp>
        <p:nvSpPr>
          <p:cNvPr id="751" name="Rectangle 750"/>
          <p:cNvSpPr/>
          <p:nvPr/>
        </p:nvSpPr>
        <p:spPr>
          <a:xfrm>
            <a:off x="5104706" y="6020680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technical controls</a:t>
            </a:r>
          </a:p>
        </p:txBody>
      </p:sp>
      <p:sp>
        <p:nvSpPr>
          <p:cNvPr id="753" name="Rectangle 752"/>
          <p:cNvSpPr/>
          <p:nvPr/>
        </p:nvSpPr>
        <p:spPr>
          <a:xfrm>
            <a:off x="1928642" y="2753624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758" name="Rectangle 757"/>
          <p:cNvSpPr/>
          <p:nvPr/>
        </p:nvSpPr>
        <p:spPr>
          <a:xfrm>
            <a:off x="13753106" y="943646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5x</a:t>
            </a:r>
          </a:p>
        </p:txBody>
      </p:sp>
      <p:pic>
        <p:nvPicPr>
          <p:cNvPr id="765" name="Picture 7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619" y="5963916"/>
            <a:ext cx="1593754" cy="562502"/>
          </a:xfrm>
          <a:prstGeom prst="rect">
            <a:avLst/>
          </a:prstGeom>
        </p:spPr>
      </p:pic>
      <p:sp>
        <p:nvSpPr>
          <p:cNvPr id="767" name="Rectangle 766"/>
          <p:cNvSpPr/>
          <p:nvPr/>
        </p:nvSpPr>
        <p:spPr>
          <a:xfrm>
            <a:off x="5358629" y="2367071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8" name="Rectangle 767"/>
          <p:cNvSpPr/>
          <p:nvPr/>
        </p:nvSpPr>
        <p:spPr>
          <a:xfrm>
            <a:off x="5378415" y="4854254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5234412" y="6620756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5 samples</a:t>
            </a:r>
          </a:p>
        </p:txBody>
      </p:sp>
      <p:sp>
        <p:nvSpPr>
          <p:cNvPr id="770" name="Rectangle 769"/>
          <p:cNvSpPr/>
          <p:nvPr/>
        </p:nvSpPr>
        <p:spPr>
          <a:xfrm>
            <a:off x="4421978" y="162199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1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73345" y="184942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2" name="Rectangle 771"/>
          <p:cNvSpPr/>
          <p:nvPr/>
        </p:nvSpPr>
        <p:spPr>
          <a:xfrm>
            <a:off x="4397734" y="4089800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49101" y="431722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4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6919965" y="370323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" name="Rectangle 774"/>
          <p:cNvSpPr/>
          <p:nvPr/>
        </p:nvSpPr>
        <p:spPr>
          <a:xfrm>
            <a:off x="6483728" y="3117142"/>
            <a:ext cx="1237151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barcoding and </a:t>
            </a:r>
            <a:r>
              <a:rPr lang="en-US" sz="1100" b="1" dirty="0" err="1" smtClean="0">
                <a:latin typeface="+mj-lt"/>
              </a:rPr>
              <a:t>cyTOF</a:t>
            </a:r>
            <a:r>
              <a:rPr lang="en-US" sz="1100" b="1" dirty="0" smtClean="0">
                <a:latin typeface="+mj-lt"/>
              </a:rPr>
              <a:t> measurement</a:t>
            </a:r>
          </a:p>
        </p:txBody>
      </p:sp>
      <p:pic>
        <p:nvPicPr>
          <p:cNvPr id="25602" name="Picture 2" descr="Image result for cyto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25" y="3328642"/>
            <a:ext cx="933405" cy="10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7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8741803" y="3726853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9" name="Rectangle 778"/>
          <p:cNvSpPr/>
          <p:nvPr/>
        </p:nvSpPr>
        <p:spPr>
          <a:xfrm>
            <a:off x="7156964" y="437501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63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4221 samples</a:t>
            </a:r>
          </a:p>
        </p:txBody>
      </p:sp>
      <p:sp>
        <p:nvSpPr>
          <p:cNvPr id="25600" name="Left Brace 25599"/>
          <p:cNvSpPr/>
          <p:nvPr/>
        </p:nvSpPr>
        <p:spPr>
          <a:xfrm>
            <a:off x="2851220" y="753706"/>
            <a:ext cx="225581" cy="4874600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Left Brace 780"/>
          <p:cNvSpPr/>
          <p:nvPr/>
        </p:nvSpPr>
        <p:spPr>
          <a:xfrm rot="10800000">
            <a:off x="4513100" y="753706"/>
            <a:ext cx="225581" cy="2350774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Left Brace 781"/>
          <p:cNvSpPr/>
          <p:nvPr/>
        </p:nvSpPr>
        <p:spPr>
          <a:xfrm rot="10800000">
            <a:off x="4529073" y="3238198"/>
            <a:ext cx="225581" cy="2350774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Left Brace 782"/>
          <p:cNvSpPr/>
          <p:nvPr/>
        </p:nvSpPr>
        <p:spPr>
          <a:xfrm rot="10800000">
            <a:off x="6503116" y="758830"/>
            <a:ext cx="225581" cy="6044587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01" name="Group 25600"/>
          <p:cNvGrpSpPr/>
          <p:nvPr/>
        </p:nvGrpSpPr>
        <p:grpSpPr>
          <a:xfrm>
            <a:off x="9291189" y="2753624"/>
            <a:ext cx="1547837" cy="1269820"/>
            <a:chOff x="3951319" y="803608"/>
            <a:chExt cx="7379441" cy="6053972"/>
          </a:xfrm>
        </p:grpSpPr>
        <p:pic>
          <p:nvPicPr>
            <p:cNvPr id="78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1" name="Group 790"/>
          <p:cNvGrpSpPr/>
          <p:nvPr/>
        </p:nvGrpSpPr>
        <p:grpSpPr>
          <a:xfrm>
            <a:off x="9494360" y="2978585"/>
            <a:ext cx="1547837" cy="1269820"/>
            <a:chOff x="3951319" y="803608"/>
            <a:chExt cx="7379441" cy="6053972"/>
          </a:xfrm>
        </p:grpSpPr>
        <p:pic>
          <p:nvPicPr>
            <p:cNvPr id="79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4" name="Group 793"/>
          <p:cNvGrpSpPr/>
          <p:nvPr/>
        </p:nvGrpSpPr>
        <p:grpSpPr>
          <a:xfrm>
            <a:off x="9654943" y="3179876"/>
            <a:ext cx="1547837" cy="1269820"/>
            <a:chOff x="3951319" y="803608"/>
            <a:chExt cx="7379441" cy="6053972"/>
          </a:xfrm>
        </p:grpSpPr>
        <p:pic>
          <p:nvPicPr>
            <p:cNvPr id="795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7" name="Group 796"/>
          <p:cNvGrpSpPr/>
          <p:nvPr/>
        </p:nvGrpSpPr>
        <p:grpSpPr>
          <a:xfrm>
            <a:off x="9835386" y="3368124"/>
            <a:ext cx="1547837" cy="1269820"/>
            <a:chOff x="3951319" y="803608"/>
            <a:chExt cx="7379441" cy="6053972"/>
          </a:xfrm>
        </p:grpSpPr>
        <p:pic>
          <p:nvPicPr>
            <p:cNvPr id="7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" name="Picture 7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sp>
        <p:nvSpPr>
          <p:cNvPr id="778" name="Rectangle 777"/>
          <p:cNvSpPr/>
          <p:nvPr/>
        </p:nvSpPr>
        <p:spPr>
          <a:xfrm>
            <a:off x="8326335" y="34858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data analysis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9105087" y="4687140"/>
            <a:ext cx="2518344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40 markers at single cell resolution: 156’177 quantified </a:t>
            </a:r>
            <a:r>
              <a:rPr lang="en-US" sz="1100" b="1" dirty="0" smtClean="0">
                <a:latin typeface="+mj-lt"/>
              </a:rPr>
              <a:t>markers</a:t>
            </a:r>
          </a:p>
          <a:p>
            <a:pPr algn="ctr"/>
            <a:r>
              <a:rPr lang="en-US" sz="1100" b="1" dirty="0" smtClean="0">
                <a:latin typeface="+mj-lt"/>
              </a:rPr>
              <a:t>8 million single cells</a:t>
            </a:r>
            <a:endParaRPr lang="en-US" sz="11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 flipV="1">
            <a:off x="2851221" y="1167746"/>
            <a:ext cx="1865128" cy="616899"/>
          </a:xfrm>
          <a:prstGeom prst="rect">
            <a:avLst/>
          </a:prstGeom>
          <a:solidFill>
            <a:srgbClr val="FFC000">
              <a:alpha val="21961"/>
            </a:srgb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flipV="1">
            <a:off x="2855491" y="3669920"/>
            <a:ext cx="1860857" cy="610216"/>
          </a:xfrm>
          <a:prstGeom prst="rect">
            <a:avLst/>
          </a:prstGeom>
          <a:solidFill>
            <a:srgbClr val="FF0000">
              <a:alpha val="21961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18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06" y="724009"/>
            <a:ext cx="6634065" cy="610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64876"/>
              </p:ext>
            </p:extLst>
          </p:nvPr>
        </p:nvGraphicFramePr>
        <p:xfrm>
          <a:off x="159903" y="5335660"/>
          <a:ext cx="1752600" cy="1422938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08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1" u="none" strike="noStrike" dirty="0" err="1" smtClean="0">
                          <a:effectLst/>
                          <a:latin typeface="+mn-lt"/>
                        </a:rPr>
                        <a:t>Replicate</a:t>
                      </a:r>
                      <a:r>
                        <a:rPr lang="de-CH" sz="1400" b="1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de-CH" sz="1400" b="1" u="none" strike="noStrike" dirty="0" smtClean="0">
                          <a:effectLst/>
                          <a:latin typeface="+mn-lt"/>
                        </a:rPr>
                        <a:t>A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400" b="1" u="none" strike="noStrike" dirty="0" err="1" smtClean="0">
                          <a:effectLst/>
                          <a:latin typeface="+mn-lt"/>
                        </a:rPr>
                        <a:t>Replicate</a:t>
                      </a:r>
                      <a:r>
                        <a:rPr lang="de-CH" sz="1400" b="1" u="none" strike="noStrike" dirty="0" smtClean="0">
                          <a:effectLst/>
                          <a:latin typeface="+mn-lt"/>
                        </a:rPr>
                        <a:t> B</a:t>
                      </a:r>
                      <a:endParaRPr lang="de-CH" sz="1400" b="1" i="0" u="none" strike="noStrike" baseline="-250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53"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</a:t>
                      </a:r>
                      <a:endParaRPr lang="de-CH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biological reproducibility?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89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36"/>
    </mc:Choice>
    <mc:Fallback xmlns="">
      <p:transition advTm="41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:\Users\MarcoT\Dropbox\Lab\1.) Grant and Posters\1.) Posters\timecourses_presentation-01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0631" y="3377721"/>
            <a:ext cx="13240139" cy="26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multiple nodes within the same pathway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19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881" y="890621"/>
            <a:ext cx="1913968" cy="297179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11" name="Rectangle 10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797761" y="2880043"/>
            <a:ext cx="10596479" cy="1108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chemeClr val="bg1"/>
                </a:solidFill>
              </a:rPr>
              <a:t>signal amplification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signal delay</a:t>
            </a:r>
          </a:p>
        </p:txBody>
      </p:sp>
      <p:pic>
        <p:nvPicPr>
          <p:cNvPr id="1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0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introduction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does knowing the genome solve it all?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2362200"/>
            <a:ext cx="1211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“[…] It </a:t>
            </a:r>
            <a:r>
              <a:rPr lang="en-US" sz="3200" dirty="0">
                <a:solidFill>
                  <a:srgbClr val="00B0F0"/>
                </a:solidFill>
                <a:latin typeface="Arial Black" panose="020B0A04020102020204" pitchFamily="34" charset="0"/>
              </a:rPr>
              <a:t>will  revolutionize the diagnosis, prevention and treatment of most, if not all, human </a:t>
            </a:r>
            <a:r>
              <a:rPr lang="en-US" sz="32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diseases.”</a:t>
            </a:r>
            <a:endParaRPr lang="en-US" sz="32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4129" y="4111928"/>
            <a:ext cx="64686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Bill Clinton, US President, 2003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27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15"/>
    </mc:Choice>
    <mc:Fallback xmlns="">
      <p:transition advTm="4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881" y="890621"/>
            <a:ext cx="1913968" cy="297179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 descr="C:\Users\MarcoT\Dropbox\Lab\1.) Grant and Posters\1.) Posters\timecourses_presentation-01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08"/>
          <a:stretch/>
        </p:blipFill>
        <p:spPr bwMode="auto">
          <a:xfrm>
            <a:off x="-130631" y="3377721"/>
            <a:ext cx="13240139" cy="26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different dynamics in cell lines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20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19" name="Rectangle 18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797761" y="3092005"/>
            <a:ext cx="10596479" cy="684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we observe different stimulation profiles: dynamics are important</a:t>
            </a:r>
          </a:p>
        </p:txBody>
      </p:sp>
      <p:pic>
        <p:nvPicPr>
          <p:cNvPr id="13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4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inhibitors time course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21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13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98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82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225278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645776" y="1986812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2281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757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76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229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381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533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686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838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991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143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295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44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60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75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0633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317736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13605826" y="2877302"/>
            <a:ext cx="1513716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EGF stimulation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249102" y="2197578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249102" y="310933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6x</a:t>
            </a: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626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4737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3213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1689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016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864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458007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3753106" y="4013555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inhibitors time-course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249102" y="442327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20x</a:t>
            </a: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540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388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2249102" y="5666712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2x</a:t>
            </a:r>
          </a:p>
        </p:txBody>
      </p:sp>
      <p:pic>
        <p:nvPicPr>
          <p:cNvPr id="7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5743425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13753106" y="5247921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biological controls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9397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7873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6349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5476634" y="1108404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5036728" y="595272"/>
            <a:ext cx="1513716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technical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7" y="725147"/>
            <a:ext cx="1661823" cy="241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556" y="3217788"/>
            <a:ext cx="1661823" cy="2410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360" y="1638163"/>
            <a:ext cx="1199822" cy="783077"/>
          </a:xfrm>
          <a:prstGeom prst="rect">
            <a:avLst/>
          </a:prstGeom>
        </p:spPr>
      </p:pic>
      <p:sp>
        <p:nvSpPr>
          <p:cNvPr id="745" name="Rectangle 744"/>
          <p:cNvSpPr/>
          <p:nvPr/>
        </p:nvSpPr>
        <p:spPr>
          <a:xfrm>
            <a:off x="5295173" y="1759409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A</a:t>
            </a:r>
          </a:p>
        </p:txBody>
      </p:sp>
      <p:pic>
        <p:nvPicPr>
          <p:cNvPr id="746" name="Picture 7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804" y="4119507"/>
            <a:ext cx="1199822" cy="783077"/>
          </a:xfrm>
          <a:prstGeom prst="rect">
            <a:avLst/>
          </a:prstGeom>
        </p:spPr>
      </p:pic>
      <p:sp>
        <p:nvSpPr>
          <p:cNvPr id="747" name="Rectangle 746"/>
          <p:cNvSpPr/>
          <p:nvPr/>
        </p:nvSpPr>
        <p:spPr>
          <a:xfrm>
            <a:off x="5327617" y="4240753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B</a:t>
            </a:r>
          </a:p>
        </p:txBody>
      </p:sp>
      <p:pic>
        <p:nvPicPr>
          <p:cNvPr id="750" name="Picture 74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893" y="5943824"/>
            <a:ext cx="1199822" cy="783077"/>
          </a:xfrm>
          <a:prstGeom prst="rect">
            <a:avLst/>
          </a:prstGeom>
        </p:spPr>
      </p:pic>
      <p:sp>
        <p:nvSpPr>
          <p:cNvPr id="751" name="Rectangle 750"/>
          <p:cNvSpPr/>
          <p:nvPr/>
        </p:nvSpPr>
        <p:spPr>
          <a:xfrm>
            <a:off x="5104706" y="6020680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technical controls</a:t>
            </a:r>
          </a:p>
        </p:txBody>
      </p:sp>
      <p:sp>
        <p:nvSpPr>
          <p:cNvPr id="753" name="Rectangle 752"/>
          <p:cNvSpPr/>
          <p:nvPr/>
        </p:nvSpPr>
        <p:spPr>
          <a:xfrm>
            <a:off x="1928642" y="2753624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758" name="Rectangle 757"/>
          <p:cNvSpPr/>
          <p:nvPr/>
        </p:nvSpPr>
        <p:spPr>
          <a:xfrm>
            <a:off x="13753106" y="943646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5x</a:t>
            </a:r>
          </a:p>
        </p:txBody>
      </p:sp>
      <p:pic>
        <p:nvPicPr>
          <p:cNvPr id="765" name="Picture 7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619" y="5963916"/>
            <a:ext cx="1593754" cy="562502"/>
          </a:xfrm>
          <a:prstGeom prst="rect">
            <a:avLst/>
          </a:prstGeom>
        </p:spPr>
      </p:pic>
      <p:sp>
        <p:nvSpPr>
          <p:cNvPr id="767" name="Rectangle 766"/>
          <p:cNvSpPr/>
          <p:nvPr/>
        </p:nvSpPr>
        <p:spPr>
          <a:xfrm>
            <a:off x="5358629" y="2367071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8" name="Rectangle 767"/>
          <p:cNvSpPr/>
          <p:nvPr/>
        </p:nvSpPr>
        <p:spPr>
          <a:xfrm>
            <a:off x="5378415" y="4854254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5234412" y="6620756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5 samples</a:t>
            </a:r>
          </a:p>
        </p:txBody>
      </p:sp>
      <p:sp>
        <p:nvSpPr>
          <p:cNvPr id="770" name="Rectangle 769"/>
          <p:cNvSpPr/>
          <p:nvPr/>
        </p:nvSpPr>
        <p:spPr>
          <a:xfrm>
            <a:off x="4421978" y="162199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1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73345" y="184942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2" name="Rectangle 771"/>
          <p:cNvSpPr/>
          <p:nvPr/>
        </p:nvSpPr>
        <p:spPr>
          <a:xfrm>
            <a:off x="4397734" y="4089800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49101" y="431722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4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6919965" y="370323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" name="Rectangle 774"/>
          <p:cNvSpPr/>
          <p:nvPr/>
        </p:nvSpPr>
        <p:spPr>
          <a:xfrm>
            <a:off x="6483728" y="3117142"/>
            <a:ext cx="1237151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barcoding and </a:t>
            </a:r>
            <a:r>
              <a:rPr lang="en-US" sz="1100" b="1" dirty="0" err="1" smtClean="0">
                <a:latin typeface="+mj-lt"/>
              </a:rPr>
              <a:t>cyTOF</a:t>
            </a:r>
            <a:r>
              <a:rPr lang="en-US" sz="1100" b="1" dirty="0" smtClean="0">
                <a:latin typeface="+mj-lt"/>
              </a:rPr>
              <a:t> measurement</a:t>
            </a:r>
          </a:p>
        </p:txBody>
      </p:sp>
      <p:pic>
        <p:nvPicPr>
          <p:cNvPr id="25602" name="Picture 2" descr="Image result for cyto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25" y="3328642"/>
            <a:ext cx="933405" cy="10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7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8741803" y="3726853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9" name="Rectangle 778"/>
          <p:cNvSpPr/>
          <p:nvPr/>
        </p:nvSpPr>
        <p:spPr>
          <a:xfrm>
            <a:off x="7156964" y="437501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63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4221 samples</a:t>
            </a:r>
          </a:p>
        </p:txBody>
      </p:sp>
      <p:sp>
        <p:nvSpPr>
          <p:cNvPr id="25600" name="Left Brace 25599"/>
          <p:cNvSpPr/>
          <p:nvPr/>
        </p:nvSpPr>
        <p:spPr>
          <a:xfrm>
            <a:off x="2851220" y="753706"/>
            <a:ext cx="225581" cy="4874600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Left Brace 780"/>
          <p:cNvSpPr/>
          <p:nvPr/>
        </p:nvSpPr>
        <p:spPr>
          <a:xfrm rot="10800000">
            <a:off x="4513100" y="753706"/>
            <a:ext cx="225581" cy="2350774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Left Brace 781"/>
          <p:cNvSpPr/>
          <p:nvPr/>
        </p:nvSpPr>
        <p:spPr>
          <a:xfrm rot="10800000">
            <a:off x="4529073" y="3238198"/>
            <a:ext cx="225581" cy="2350774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Left Brace 782"/>
          <p:cNvSpPr/>
          <p:nvPr/>
        </p:nvSpPr>
        <p:spPr>
          <a:xfrm rot="10800000">
            <a:off x="6503116" y="758830"/>
            <a:ext cx="225581" cy="6044587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01" name="Group 25600"/>
          <p:cNvGrpSpPr/>
          <p:nvPr/>
        </p:nvGrpSpPr>
        <p:grpSpPr>
          <a:xfrm>
            <a:off x="9291189" y="2753624"/>
            <a:ext cx="1547837" cy="1269820"/>
            <a:chOff x="3951319" y="803608"/>
            <a:chExt cx="7379441" cy="6053972"/>
          </a:xfrm>
        </p:grpSpPr>
        <p:pic>
          <p:nvPicPr>
            <p:cNvPr id="78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1" name="Group 790"/>
          <p:cNvGrpSpPr/>
          <p:nvPr/>
        </p:nvGrpSpPr>
        <p:grpSpPr>
          <a:xfrm>
            <a:off x="9494360" y="2978585"/>
            <a:ext cx="1547837" cy="1269820"/>
            <a:chOff x="3951319" y="803608"/>
            <a:chExt cx="7379441" cy="6053972"/>
          </a:xfrm>
        </p:grpSpPr>
        <p:pic>
          <p:nvPicPr>
            <p:cNvPr id="79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4" name="Group 793"/>
          <p:cNvGrpSpPr/>
          <p:nvPr/>
        </p:nvGrpSpPr>
        <p:grpSpPr>
          <a:xfrm>
            <a:off x="9654943" y="3179876"/>
            <a:ext cx="1547837" cy="1269820"/>
            <a:chOff x="3951319" y="803608"/>
            <a:chExt cx="7379441" cy="6053972"/>
          </a:xfrm>
        </p:grpSpPr>
        <p:pic>
          <p:nvPicPr>
            <p:cNvPr id="795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7" name="Group 796"/>
          <p:cNvGrpSpPr/>
          <p:nvPr/>
        </p:nvGrpSpPr>
        <p:grpSpPr>
          <a:xfrm>
            <a:off x="9835386" y="3368124"/>
            <a:ext cx="1547837" cy="1269820"/>
            <a:chOff x="3951319" y="803608"/>
            <a:chExt cx="7379441" cy="6053972"/>
          </a:xfrm>
        </p:grpSpPr>
        <p:pic>
          <p:nvPicPr>
            <p:cNvPr id="7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" name="Picture 7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sp>
        <p:nvSpPr>
          <p:cNvPr id="778" name="Rectangle 777"/>
          <p:cNvSpPr/>
          <p:nvPr/>
        </p:nvSpPr>
        <p:spPr>
          <a:xfrm>
            <a:off x="8326335" y="34858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data analysis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9105087" y="4687140"/>
            <a:ext cx="2518344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40 markers at single cell resolution: 156’177 quantified </a:t>
            </a:r>
            <a:r>
              <a:rPr lang="en-US" sz="1100" b="1" dirty="0" smtClean="0">
                <a:latin typeface="+mj-lt"/>
              </a:rPr>
              <a:t>markers</a:t>
            </a:r>
          </a:p>
          <a:p>
            <a:pPr algn="ctr"/>
            <a:r>
              <a:rPr lang="en-US" sz="1100" b="1" dirty="0" smtClean="0">
                <a:latin typeface="+mj-lt"/>
              </a:rPr>
              <a:t>8 million single cells</a:t>
            </a:r>
            <a:endParaRPr lang="en-US" sz="11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51221" y="1784644"/>
            <a:ext cx="1865128" cy="853866"/>
          </a:xfrm>
          <a:prstGeom prst="rect">
            <a:avLst/>
          </a:prstGeom>
          <a:solidFill>
            <a:srgbClr val="FFC000">
              <a:alpha val="21961"/>
            </a:srgbClr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flipV="1">
            <a:off x="2849795" y="4248404"/>
            <a:ext cx="1860857" cy="887177"/>
          </a:xfrm>
          <a:prstGeom prst="rect">
            <a:avLst/>
          </a:prstGeom>
          <a:solidFill>
            <a:srgbClr val="FF0000">
              <a:alpha val="21961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1319" y="803608"/>
            <a:ext cx="7379441" cy="605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34910" y="1035893"/>
            <a:ext cx="3299829" cy="2031385"/>
            <a:chOff x="134910" y="1548341"/>
            <a:chExt cx="3299829" cy="2031385"/>
          </a:xfrm>
        </p:grpSpPr>
        <p:pic>
          <p:nvPicPr>
            <p:cNvPr id="22" name="Picture 5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836" r="36618" b="4578"/>
            <a:stretch/>
          </p:blipFill>
          <p:spPr bwMode="auto">
            <a:xfrm>
              <a:off x="134910" y="1548341"/>
              <a:ext cx="3299829" cy="2031385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729267" y="1676416"/>
              <a:ext cx="2417727" cy="1615009"/>
              <a:chOff x="2351701" y="6534932"/>
              <a:chExt cx="3347867" cy="2255935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Grayscale/>
                        </a14:imgEffect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8372" y="6927011"/>
                <a:ext cx="384175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Grayscale/>
                        </a14:imgEffect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290" y="8455904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Grayscale/>
                        </a14:imgEffect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5394" y="7534539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Grayscale/>
                        </a14:imgEffect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1701" y="7937054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Grayscale/>
                        </a14:imgEffect>
                        <a14:imgEffect>
                          <a14:sharpenSoften amount="25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9439" y="6534932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5269" y="1191970"/>
            <a:ext cx="1739633" cy="18362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inhibitors time course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9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5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385"/>
    </mc:Choice>
    <mc:Fallback xmlns="">
      <p:transition advTm="3638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4910" y="1035893"/>
            <a:ext cx="3299829" cy="2031385"/>
            <a:chOff x="134910" y="1548341"/>
            <a:chExt cx="3299829" cy="2031385"/>
          </a:xfrm>
        </p:grpSpPr>
        <p:pic>
          <p:nvPicPr>
            <p:cNvPr id="18" name="Picture 55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4910" y="1548341"/>
              <a:ext cx="3299829" cy="2031385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729267" y="1676416"/>
              <a:ext cx="2417727" cy="1615009"/>
              <a:chOff x="2351701" y="6534932"/>
              <a:chExt cx="3347867" cy="2255935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8372" y="6927011"/>
                <a:ext cx="384175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290" y="8455904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5394" y="7534539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1701" y="7937054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9439" y="6534932"/>
                <a:ext cx="384174" cy="33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very strong and specific effects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Picture 2" descr="C:\Users\MarcoT\Dropbox\Lab\1.) Grant and Posters\1.) Posters\timecourses_presentation2-01.pn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208"/>
          <a:stretch/>
        </p:blipFill>
        <p:spPr bwMode="auto">
          <a:xfrm>
            <a:off x="62931" y="3223289"/>
            <a:ext cx="11988391" cy="311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94767" y="2085267"/>
            <a:ext cx="11602466" cy="2531504"/>
            <a:chOff x="298581" y="2030296"/>
            <a:chExt cx="11602466" cy="2795152"/>
          </a:xfrm>
        </p:grpSpPr>
        <p:sp>
          <p:nvSpPr>
            <p:cNvPr id="14" name="Rectangle 13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797761" y="3008878"/>
            <a:ext cx="10596479" cy="6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inhibitors provide mechanical insight into the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356" y="4933011"/>
            <a:ext cx="723875" cy="764090"/>
          </a:xfrm>
          <a:prstGeom prst="rect">
            <a:avLst/>
          </a:prstGeom>
        </p:spPr>
      </p:pic>
      <p:pic>
        <p:nvPicPr>
          <p:cNvPr id="26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64967" y="715616"/>
            <a:ext cx="2346327" cy="6427913"/>
            <a:chOff x="156653" y="715616"/>
            <a:chExt cx="2346327" cy="6427913"/>
          </a:xfrm>
        </p:grpSpPr>
        <p:grpSp>
          <p:nvGrpSpPr>
            <p:cNvPr id="27" name="Group 26"/>
            <p:cNvGrpSpPr/>
            <p:nvPr/>
          </p:nvGrpSpPr>
          <p:grpSpPr>
            <a:xfrm>
              <a:off x="156653" y="715616"/>
              <a:ext cx="2227297" cy="6427913"/>
              <a:chOff x="144975" y="681911"/>
              <a:chExt cx="2238976" cy="6461618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574297" y="681911"/>
                <a:ext cx="373942" cy="160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5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36932"/>
              <a:stretch/>
            </p:blipFill>
            <p:spPr bwMode="auto">
              <a:xfrm rot="16200000">
                <a:off x="1991635" y="510856"/>
                <a:ext cx="50160" cy="734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49477" y="901178"/>
                <a:ext cx="734474" cy="6022986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4975" y="891311"/>
                <a:ext cx="1500724" cy="6252218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 rot="16200000">
              <a:off x="-865321" y="3557005"/>
              <a:ext cx="6050381" cy="68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8183" y="4191402"/>
            <a:ext cx="2991146" cy="263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9366" y="3529278"/>
            <a:ext cx="2918560" cy="262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215" y="806578"/>
            <a:ext cx="3073206" cy="269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440149" y="3295202"/>
            <a:ext cx="7062778" cy="347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433503" y="3422405"/>
            <a:ext cx="7069424" cy="24643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445708" y="4215862"/>
            <a:ext cx="426334" cy="1651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2445712" y="5983331"/>
            <a:ext cx="546552" cy="56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25072" y="2103599"/>
            <a:ext cx="3835891" cy="1098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39005" y="854615"/>
            <a:ext cx="3821958" cy="11398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50955" y="5869406"/>
            <a:ext cx="189195" cy="106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50955" y="3304044"/>
            <a:ext cx="182545" cy="107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50955" y="1999353"/>
            <a:ext cx="174117" cy="11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367" y="979508"/>
            <a:ext cx="1581150" cy="58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CasellaDiTesto 4"/>
          <p:cNvSpPr txBox="1"/>
          <p:nvPr/>
        </p:nvSpPr>
        <p:spPr>
          <a:xfrm>
            <a:off x="137819" y="753464"/>
            <a:ext cx="154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(fold change)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EGF stimulation time course for 67 cell lines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1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222"/>
    </mc:Choice>
    <mc:Fallback xmlns="">
      <p:transition advTm="5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9111" y="714033"/>
            <a:ext cx="2227297" cy="6427914"/>
            <a:chOff x="144975" y="681911"/>
            <a:chExt cx="2238976" cy="646161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29743" y="681911"/>
              <a:ext cx="373942" cy="16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976948" y="496169"/>
              <a:ext cx="79533" cy="734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9477" y="901178"/>
              <a:ext cx="734474" cy="602298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975" y="810616"/>
              <a:ext cx="1500724" cy="633291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 rot="16200000">
            <a:off x="-132764" y="3515320"/>
            <a:ext cx="6050381" cy="76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2385" y="1078623"/>
            <a:ext cx="3269605" cy="259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0808" y="4112632"/>
            <a:ext cx="3128795" cy="25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adding the inhibitors time courses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076410" y="3840332"/>
            <a:ext cx="2520557" cy="272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76410" y="3949122"/>
            <a:ext cx="2365975" cy="24589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076409" y="921618"/>
            <a:ext cx="2793691" cy="230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76410" y="1050969"/>
            <a:ext cx="2663061" cy="2390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2655422" y="3528135"/>
            <a:ext cx="108790" cy="73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2656274" y="612516"/>
            <a:ext cx="97751" cy="742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 descr="C:\Users\MarcoT\Dropbox\Lab\1.) Grant and Posters\1.) Posters\ISS Kyoto\heatmap_deleted_metadata_mutations2_deleted-01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5200" y="441710"/>
            <a:ext cx="4957472" cy="8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367" y="979508"/>
            <a:ext cx="1581150" cy="58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asellaDiTesto 4"/>
          <p:cNvSpPr txBox="1"/>
          <p:nvPr/>
        </p:nvSpPr>
        <p:spPr>
          <a:xfrm>
            <a:off x="137819" y="753464"/>
            <a:ext cx="154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(fold change)</a:t>
            </a:r>
            <a:endParaRPr lang="en-US" sz="1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968" y="4287552"/>
            <a:ext cx="723875" cy="7640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662" y="1075315"/>
            <a:ext cx="723875" cy="764090"/>
          </a:xfrm>
          <a:prstGeom prst="rect">
            <a:avLst/>
          </a:prstGeom>
        </p:spPr>
      </p:pic>
      <p:pic>
        <p:nvPicPr>
          <p:cNvPr id="30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8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893"/>
    </mc:Choice>
    <mc:Fallback xmlns="">
      <p:transition advTm="36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15582" y="1717028"/>
            <a:ext cx="12388254" cy="3907841"/>
            <a:chOff x="592864" y="1599541"/>
            <a:chExt cx="11599136" cy="36589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8256" y="1599542"/>
              <a:ext cx="10903744" cy="365891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864" y="1599541"/>
              <a:ext cx="684350" cy="3658915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cell line excitability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14" name="Rectangle 13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578138" y="3086784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cell line specific signature</a:t>
            </a:r>
          </a:p>
        </p:txBody>
      </p:sp>
      <p:pic>
        <p:nvPicPr>
          <p:cNvPr id="19" name="Picture 3" descr="C:\Users\MarcoT\Dropbox\Lab\1.) Grant and Posters\1.) Posters\ISS Kyoto\heatmap_deleted_metadata_mutations2_deleted-01.pn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5200" y="441710"/>
            <a:ext cx="4957472" cy="8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367" y="979508"/>
            <a:ext cx="1581150" cy="58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sellaDiTesto 4"/>
          <p:cNvSpPr txBox="1"/>
          <p:nvPr/>
        </p:nvSpPr>
        <p:spPr>
          <a:xfrm>
            <a:off x="137819" y="753464"/>
            <a:ext cx="154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(fold change)</a:t>
            </a:r>
            <a:endParaRPr lang="en-US" sz="1400" dirty="0"/>
          </a:p>
        </p:txBody>
      </p:sp>
      <p:pic>
        <p:nvPicPr>
          <p:cNvPr id="22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58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quality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single cell heterogeneity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27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335512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3755" t="6348" r="17086" b="4361"/>
          <a:stretch/>
        </p:blipFill>
        <p:spPr>
          <a:xfrm>
            <a:off x="4192701" y="1090884"/>
            <a:ext cx="3891061" cy="4187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3333" t="7691" r="16653" b="5368"/>
          <a:stretch/>
        </p:blipFill>
        <p:spPr>
          <a:xfrm>
            <a:off x="205822" y="1209492"/>
            <a:ext cx="3925374" cy="37310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87643" t="20347" b="63617"/>
          <a:stretch/>
        </p:blipFill>
        <p:spPr>
          <a:xfrm>
            <a:off x="1030711" y="5890335"/>
            <a:ext cx="872601" cy="8276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9534" y="4753984"/>
            <a:ext cx="3298602" cy="20555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10842" y="6633153"/>
            <a:ext cx="171799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Roden</a:t>
            </a:r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200" b="1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et al. </a:t>
            </a:r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preprint</a:t>
            </a:r>
            <a:endParaRPr 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3273" t="8936" r="13909" b="6493"/>
          <a:stretch/>
        </p:blipFill>
        <p:spPr>
          <a:xfrm>
            <a:off x="8129027" y="1459934"/>
            <a:ext cx="4062973" cy="30325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87643" t="40954" b="24648"/>
          <a:stretch/>
        </p:blipFill>
        <p:spPr>
          <a:xfrm>
            <a:off x="143904" y="4995125"/>
            <a:ext cx="872601" cy="17753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48723" y="4929346"/>
            <a:ext cx="1403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43207" y="2741458"/>
            <a:ext cx="1403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84235" y="5229753"/>
            <a:ext cx="1403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33644" y="4484656"/>
            <a:ext cx="1403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bhSNE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92145" y="895901"/>
            <a:ext cx="321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full medium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2315" y="766253"/>
            <a:ext cx="321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starvation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2192" y="1135867"/>
            <a:ext cx="321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9 min stimulation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32" name="Rectangle 31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578138" y="2873135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we recapitulate the single cell heterogeneity seen in </a:t>
            </a:r>
            <a:r>
              <a:rPr lang="en-US" dirty="0" err="1" smtClean="0">
                <a:solidFill>
                  <a:schemeClr val="bg1"/>
                </a:solidFill>
              </a:rPr>
              <a:t>RNAseq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heterogeneity is reduced upon starvation</a:t>
            </a:r>
          </a:p>
        </p:txBody>
      </p:sp>
    </p:spTree>
    <p:extLst>
      <p:ext uri="{BB962C8B-B14F-4D97-AF65-F5344CB8AC3E}">
        <p14:creationId xmlns:p14="http://schemas.microsoft.com/office/powerpoint/2010/main" val="104379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35" y="715617"/>
            <a:ext cx="6190138" cy="6142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28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632124" y="592550"/>
            <a:ext cx="5763655" cy="52736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unsupervised clustering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335512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5" r="15139"/>
          <a:stretch/>
        </p:blipFill>
        <p:spPr bwMode="auto">
          <a:xfrm>
            <a:off x="2141471" y="745818"/>
            <a:ext cx="762243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65"/>
          <a:stretch/>
        </p:blipFill>
        <p:spPr bwMode="auto">
          <a:xfrm>
            <a:off x="-106085" y="745818"/>
            <a:ext cx="1473412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406531" y="74581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89989" y="2361210"/>
            <a:ext cx="742099" cy="11310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/>
            <a:r>
              <a:rPr lang="en-US" sz="7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7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time-point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sellaDiTesto 4"/>
          <p:cNvSpPr txBox="1"/>
          <p:nvPr/>
        </p:nvSpPr>
        <p:spPr>
          <a:xfrm>
            <a:off x="3753939" y="2030755"/>
            <a:ext cx="114425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arcsinh</a:t>
            </a:r>
            <a:r>
              <a:rPr lang="en-US" sz="800" dirty="0" smtClean="0"/>
              <a:t>(median intensity [</a:t>
            </a:r>
            <a:r>
              <a:rPr lang="en-US" sz="800" dirty="0" err="1" smtClean="0"/>
              <a:t>a.u</a:t>
            </a:r>
            <a:r>
              <a:rPr lang="en-US" sz="800" dirty="0" smtClean="0"/>
              <a:t>.]+1)</a:t>
            </a:r>
            <a:endParaRPr lang="en-US" sz="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298581" y="2571700"/>
            <a:ext cx="11602466" cy="2531504"/>
            <a:chOff x="298581" y="2030296"/>
            <a:chExt cx="11602466" cy="2795152"/>
          </a:xfrm>
        </p:grpSpPr>
        <p:sp>
          <p:nvSpPr>
            <p:cNvPr id="41" name="Rectangle 40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Content Placeholder 2"/>
          <p:cNvSpPr txBox="1">
            <a:spLocks/>
          </p:cNvSpPr>
          <p:nvPr/>
        </p:nvSpPr>
        <p:spPr>
          <a:xfrm>
            <a:off x="556551" y="3399867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mostly driven by the cell line, some receptor effect enrichment</a:t>
            </a:r>
          </a:p>
        </p:txBody>
      </p:sp>
    </p:spTree>
    <p:extLst>
      <p:ext uri="{BB962C8B-B14F-4D97-AF65-F5344CB8AC3E}">
        <p14:creationId xmlns:p14="http://schemas.microsoft.com/office/powerpoint/2010/main" val="37058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45" y="722634"/>
            <a:ext cx="5738073" cy="6144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29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632124" y="592550"/>
            <a:ext cx="5763655" cy="52736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unsupervised clustering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3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5" r="15139"/>
          <a:stretch/>
        </p:blipFill>
        <p:spPr bwMode="auto">
          <a:xfrm>
            <a:off x="2141471" y="745818"/>
            <a:ext cx="762243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65"/>
          <a:stretch/>
        </p:blipFill>
        <p:spPr bwMode="auto">
          <a:xfrm>
            <a:off x="-106085" y="745818"/>
            <a:ext cx="1473412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406531" y="74581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network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4"/>
          <p:cNvSpPr txBox="1"/>
          <p:nvPr/>
        </p:nvSpPr>
        <p:spPr>
          <a:xfrm>
            <a:off x="4274714" y="2016626"/>
            <a:ext cx="1144255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partial correlation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4728687" y="2351926"/>
            <a:ext cx="742099" cy="113107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/>
            <a:r>
              <a:rPr lang="en-US" sz="7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7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time-point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/>
            <a:r>
              <a:rPr lang="en-US" sz="75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18" name="Rectangle 17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376077" y="2562940"/>
            <a:ext cx="11422263" cy="2158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partial correlation </a:t>
            </a:r>
            <a:r>
              <a:rPr lang="en-US" dirty="0" smtClean="0">
                <a:solidFill>
                  <a:schemeClr val="bg1"/>
                </a:solidFill>
              </a:rPr>
              <a:t>seems to have a higher information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cell-line specific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PAM50 clustering</a:t>
            </a:r>
          </a:p>
        </p:txBody>
      </p:sp>
    </p:spTree>
    <p:extLst>
      <p:ext uri="{BB962C8B-B14F-4D97-AF65-F5344CB8AC3E}">
        <p14:creationId xmlns:p14="http://schemas.microsoft.com/office/powerpoint/2010/main" val="384830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43105"/>
            <a:ext cx="12192000" cy="53860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introduction I </a:t>
            </a:r>
            <a:r>
              <a:rPr lang="en-US" sz="2900" dirty="0" smtClean="0">
                <a:solidFill>
                  <a:schemeClr val="bg1"/>
                </a:solidFill>
                <a:cs typeface="Calibri"/>
              </a:rPr>
              <a:t>drug discovery remains as challenging as ever</a:t>
            </a:r>
            <a:endParaRPr lang="en-US" sz="29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048"/>
          <a:stretch/>
        </p:blipFill>
        <p:spPr bwMode="auto">
          <a:xfrm>
            <a:off x="3786477" y="933868"/>
            <a:ext cx="4619046" cy="570588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9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901"/>
    </mc:Choice>
    <mc:Fallback xmlns="">
      <p:transition advTm="990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" y="703637"/>
            <a:ext cx="5736833" cy="6145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46189" y="3424112"/>
            <a:ext cx="6424678" cy="56836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30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313410" y="648222"/>
            <a:ext cx="5981186" cy="26381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90" y="715616"/>
            <a:ext cx="6194073" cy="61453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4049" y="3449998"/>
            <a:ext cx="6601731" cy="40788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/>
          <p:cNvSpPr/>
          <p:nvPr/>
        </p:nvSpPr>
        <p:spPr>
          <a:xfrm>
            <a:off x="6278490" y="635280"/>
            <a:ext cx="6117290" cy="26775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improved cell line discrimination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3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7470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69387" y="1166223"/>
            <a:ext cx="3158143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4800" dirty="0" smtClean="0">
                <a:solidFill>
                  <a:srgbClr val="00B0F0"/>
                </a:solidFill>
                <a:latin typeface="Calibri"/>
                <a:cs typeface="Calibri"/>
              </a:rPr>
              <a:t>abundance</a:t>
            </a:r>
          </a:p>
        </p:txBody>
      </p:sp>
      <p:pic>
        <p:nvPicPr>
          <p:cNvPr id="36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393980" y="1346765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29" name="Rectangle 28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384869" y="3092005"/>
            <a:ext cx="11422263" cy="684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better cell line discrimination with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partial correlation </a:t>
            </a:r>
            <a:r>
              <a:rPr lang="en-US" dirty="0" smtClean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4869" y="1291426"/>
            <a:ext cx="474982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partial correlation</a:t>
            </a:r>
          </a:p>
        </p:txBody>
      </p:sp>
      <p:pic>
        <p:nvPicPr>
          <p:cNvPr id="37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0" y="1327697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same analyses as for the median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31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C:\Users\MarcoT\Dropbox\Lab\1.) Grant and Posters\1.) Posters\timecourses_presentation-09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3067" y="703665"/>
            <a:ext cx="5673013" cy="15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network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15811" y="416508"/>
            <a:ext cx="10596479" cy="6142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3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highly reproducible</a:t>
            </a:r>
          </a:p>
          <a:p>
            <a:pPr marL="457200" indent="-457200" algn="l">
              <a:lnSpc>
                <a:spcPct val="3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mostly close to zero</a:t>
            </a:r>
          </a:p>
          <a:p>
            <a:pPr marL="457200" indent="-457200" algn="l">
              <a:lnSpc>
                <a:spcPct val="3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mostly time invariant</a:t>
            </a:r>
          </a:p>
          <a:p>
            <a:pPr marL="457200" indent="-457200" algn="l">
              <a:lnSpc>
                <a:spcPct val="3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conserved across cell lines</a:t>
            </a:r>
          </a:p>
          <a:p>
            <a:pPr marL="457200" indent="-457200" algn="l">
              <a:lnSpc>
                <a:spcPct val="32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2" descr="C:\Users\MarcoT\Dropbox\Lab\1.) Grant and Posters\1.) Posters\timecourses_presentation-09.pn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12329" y="2213661"/>
            <a:ext cx="5594489" cy="154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MarcoT\Dropbox\Lab\1.) Grant and Posters\1.) Posters\timecourses_presentation-09.pn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2541" y="3736146"/>
            <a:ext cx="5654064" cy="156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324" y="5360551"/>
            <a:ext cx="5572498" cy="14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 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learn where the signal comes from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2" descr="C:\Users\MarcoT\Dropbox\Lab\1.) Grant and Posters\1.) Posters\timecourses_presentation2-01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208"/>
          <a:stretch/>
        </p:blipFill>
        <p:spPr bwMode="auto">
          <a:xfrm>
            <a:off x="5285111" y="1783264"/>
            <a:ext cx="2997098" cy="311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rcoT\Dropbox\Lab\1.) Grant and Posters\1.) Posters\timecourses_presentation3-01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207" y="1386944"/>
            <a:ext cx="4025736" cy="460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rcoT\Dropbox\Lab\1.) Grant and Posters\1.) Posters\timecourses_presentation4-01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399" y="1838207"/>
            <a:ext cx="3046464" cy="29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124" y="4155141"/>
            <a:ext cx="1061820" cy="1120810"/>
          </a:xfrm>
          <a:prstGeom prst="rect">
            <a:avLst/>
          </a:prstGeom>
        </p:spPr>
      </p:pic>
      <p:pic>
        <p:nvPicPr>
          <p:cNvPr id="12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24" y="1415428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7594762" y="178326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560195" y="1779479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20" name="Rectangle 19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384869" y="3092005"/>
            <a:ext cx="11422263" cy="6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not always this trivial</a:t>
            </a:r>
          </a:p>
        </p:txBody>
      </p:sp>
    </p:spTree>
    <p:extLst>
      <p:ext uri="{BB962C8B-B14F-4D97-AF65-F5344CB8AC3E}">
        <p14:creationId xmlns:p14="http://schemas.microsoft.com/office/powerpoint/2010/main" val="3679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quality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data accessibility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874067"/>
            <a:ext cx="6050831" cy="334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" y="1874067"/>
            <a:ext cx="6121988" cy="334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7470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40" name="Rectangle 39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384869" y="3092005"/>
            <a:ext cx="11422263" cy="6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done for 6 cell 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4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893"/>
    </mc:Choice>
    <mc:Fallback xmlns="">
      <p:transition advTm="36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quality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consensus network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44" y="811292"/>
            <a:ext cx="5944114" cy="56480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3885" y="6078461"/>
            <a:ext cx="1717993" cy="9541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 smtClean="0">
                <a:latin typeface="+mj-lt"/>
              </a:rPr>
              <a:t>one-sided t-test over the 72 EGF samples testing if &gt;=0.1</a:t>
            </a:r>
            <a:endParaRPr lang="en-US" sz="1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b="1" dirty="0" smtClean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30372" y="875849"/>
            <a:ext cx="702196" cy="261610"/>
            <a:chOff x="6330372" y="875849"/>
            <a:chExt cx="702196" cy="2616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" t="281" r="78465" b="98464"/>
            <a:stretch/>
          </p:blipFill>
          <p:spPr>
            <a:xfrm>
              <a:off x="6409420" y="890594"/>
              <a:ext cx="465205" cy="22578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330372" y="875849"/>
              <a:ext cx="702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7470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24" name="Rectangle 23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384869" y="3092005"/>
            <a:ext cx="11422263" cy="684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order it in a prior-knowledge frame and calculate it for different conditions</a:t>
            </a:r>
          </a:p>
        </p:txBody>
      </p:sp>
    </p:spTree>
    <p:extLst>
      <p:ext uri="{BB962C8B-B14F-4D97-AF65-F5344CB8AC3E}">
        <p14:creationId xmlns:p14="http://schemas.microsoft.com/office/powerpoint/2010/main" val="16826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quality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dynamics differences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83" y="2359554"/>
            <a:ext cx="3038475" cy="2933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601" t="67229" b="3533"/>
          <a:stretch/>
        </p:blipFill>
        <p:spPr>
          <a:xfrm>
            <a:off x="-208637" y="756937"/>
            <a:ext cx="1281054" cy="906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358" y="1350616"/>
            <a:ext cx="4876095" cy="4951576"/>
          </a:xfrm>
          <a:prstGeom prst="rect">
            <a:avLst/>
          </a:prstGeom>
        </p:spPr>
      </p:pic>
      <p:pic>
        <p:nvPicPr>
          <p:cNvPr id="1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07470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4016523" y="2284935"/>
            <a:ext cx="496969" cy="40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131" y="1269999"/>
            <a:ext cx="868333" cy="5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54" y="1269999"/>
            <a:ext cx="868333" cy="5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131" y="3806676"/>
            <a:ext cx="868333" cy="5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network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54" y="3806676"/>
            <a:ext cx="868333" cy="5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294767" y="2168394"/>
            <a:ext cx="11602466" cy="2531504"/>
            <a:chOff x="298581" y="2030296"/>
            <a:chExt cx="11602466" cy="2795152"/>
          </a:xfrm>
        </p:grpSpPr>
        <p:sp>
          <p:nvSpPr>
            <p:cNvPr id="29" name="Rectangle 28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384869" y="3092005"/>
            <a:ext cx="11422263" cy="6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obtain statistically significant different dynamics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13885" y="6565576"/>
            <a:ext cx="1717993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 smtClean="0">
                <a:latin typeface="+mj-lt"/>
              </a:rPr>
              <a:t>centered on zero</a:t>
            </a:r>
          </a:p>
        </p:txBody>
      </p:sp>
    </p:spTree>
    <p:extLst>
      <p:ext uri="{BB962C8B-B14F-4D97-AF65-F5344CB8AC3E}">
        <p14:creationId xmlns:p14="http://schemas.microsoft.com/office/powerpoint/2010/main" val="23593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quality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summary and </a:t>
            </a:r>
            <a:r>
              <a:rPr lang="en-US" sz="3200" dirty="0" smtClean="0">
                <a:solidFill>
                  <a:srgbClr val="FF0000"/>
                </a:solidFill>
                <a:cs typeface="Calibri"/>
              </a:rPr>
              <a:t>open questions</a:t>
            </a:r>
            <a:endParaRPr lang="en-US" sz="4800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52737" y="1350615"/>
            <a:ext cx="11086525" cy="495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good data quality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shiny already there but </a:t>
            </a:r>
            <a:r>
              <a:rPr lang="en-US" dirty="0" smtClean="0">
                <a:solidFill>
                  <a:srgbClr val="FF0000"/>
                </a:solidFill>
              </a:rPr>
              <a:t>need to be expanded to the 67 cell lines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kinetic measures (AUC, max, peak time)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further expand single cell data analyses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show overall expected stimulation profile and inhibitor response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get a network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9189" y="2853307"/>
            <a:ext cx="1405843" cy="111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977777" y="3059100"/>
            <a:ext cx="424100" cy="3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network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3" y="4013818"/>
            <a:ext cx="949244" cy="58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91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34393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DIA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DIA measurements</a:t>
            </a:r>
            <a:endParaRPr lang="en-US" sz="32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37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13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98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82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225278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645776" y="1986812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2281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757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76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229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381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533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686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838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991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1434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2958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4482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6006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974" y="-175304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2063351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3177362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13605826" y="2877302"/>
            <a:ext cx="1513716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EGF stimulation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249102" y="2197578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249102" y="310933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6x</a:t>
            </a:r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626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4737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3213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1689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4016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3864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458007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3753106" y="4013555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inhibitors time-course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249102" y="4423279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20x</a:t>
            </a: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5405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6983" y="5388192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2249102" y="5666712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2x</a:t>
            </a:r>
          </a:p>
        </p:txBody>
      </p:sp>
      <p:pic>
        <p:nvPicPr>
          <p:cNvPr id="7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045732" y="5743425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13753106" y="5247921"/>
            <a:ext cx="1219157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biological controls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9397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7873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47685" y="634999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5476634" y="1108404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5036728" y="595272"/>
            <a:ext cx="1513716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technical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7" y="725147"/>
            <a:ext cx="1661823" cy="241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556" y="3217788"/>
            <a:ext cx="1661823" cy="2410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360" y="1638163"/>
            <a:ext cx="1199822" cy="783077"/>
          </a:xfrm>
          <a:prstGeom prst="rect">
            <a:avLst/>
          </a:prstGeom>
        </p:spPr>
      </p:pic>
      <p:sp>
        <p:nvSpPr>
          <p:cNvPr id="745" name="Rectangle 744"/>
          <p:cNvSpPr/>
          <p:nvPr/>
        </p:nvSpPr>
        <p:spPr>
          <a:xfrm>
            <a:off x="5295173" y="1759409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A</a:t>
            </a:r>
          </a:p>
        </p:txBody>
      </p:sp>
      <p:pic>
        <p:nvPicPr>
          <p:cNvPr id="746" name="Picture 7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804" y="4119507"/>
            <a:ext cx="1199822" cy="783077"/>
          </a:xfrm>
          <a:prstGeom prst="rect">
            <a:avLst/>
          </a:prstGeom>
        </p:spPr>
      </p:pic>
      <p:sp>
        <p:nvSpPr>
          <p:cNvPr id="747" name="Rectangle 746"/>
          <p:cNvSpPr/>
          <p:nvPr/>
        </p:nvSpPr>
        <p:spPr>
          <a:xfrm>
            <a:off x="5327617" y="4240753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time-course B</a:t>
            </a:r>
          </a:p>
        </p:txBody>
      </p:sp>
      <p:pic>
        <p:nvPicPr>
          <p:cNvPr id="750" name="Picture 74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893" y="5943824"/>
            <a:ext cx="1199822" cy="783077"/>
          </a:xfrm>
          <a:prstGeom prst="rect">
            <a:avLst/>
          </a:prstGeom>
        </p:spPr>
      </p:pic>
      <p:sp>
        <p:nvSpPr>
          <p:cNvPr id="751" name="Rectangle 750"/>
          <p:cNvSpPr/>
          <p:nvPr/>
        </p:nvSpPr>
        <p:spPr>
          <a:xfrm>
            <a:off x="5104706" y="6020680"/>
            <a:ext cx="117379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technical controls</a:t>
            </a:r>
          </a:p>
        </p:txBody>
      </p:sp>
      <p:sp>
        <p:nvSpPr>
          <p:cNvPr id="753" name="Rectangle 752"/>
          <p:cNvSpPr/>
          <p:nvPr/>
        </p:nvSpPr>
        <p:spPr>
          <a:xfrm>
            <a:off x="1928642" y="2753624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758" name="Rectangle 757"/>
          <p:cNvSpPr/>
          <p:nvPr/>
        </p:nvSpPr>
        <p:spPr>
          <a:xfrm>
            <a:off x="13753106" y="943646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5x</a:t>
            </a:r>
          </a:p>
        </p:txBody>
      </p:sp>
      <p:pic>
        <p:nvPicPr>
          <p:cNvPr id="765" name="Picture 7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619" y="5963916"/>
            <a:ext cx="1593754" cy="562502"/>
          </a:xfrm>
          <a:prstGeom prst="rect">
            <a:avLst/>
          </a:prstGeom>
        </p:spPr>
      </p:pic>
      <p:sp>
        <p:nvSpPr>
          <p:cNvPr id="767" name="Rectangle 766"/>
          <p:cNvSpPr/>
          <p:nvPr/>
        </p:nvSpPr>
        <p:spPr>
          <a:xfrm>
            <a:off x="5358629" y="2367071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8" name="Rectangle 767"/>
          <p:cNvSpPr/>
          <p:nvPr/>
        </p:nvSpPr>
        <p:spPr>
          <a:xfrm>
            <a:off x="5378415" y="4854254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29 samples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5234412" y="6620756"/>
            <a:ext cx="1173798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5 samples</a:t>
            </a:r>
          </a:p>
        </p:txBody>
      </p:sp>
      <p:sp>
        <p:nvSpPr>
          <p:cNvPr id="770" name="Rectangle 769"/>
          <p:cNvSpPr/>
          <p:nvPr/>
        </p:nvSpPr>
        <p:spPr>
          <a:xfrm>
            <a:off x="4421978" y="162199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1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73345" y="184942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2" name="Rectangle 771"/>
          <p:cNvSpPr/>
          <p:nvPr/>
        </p:nvSpPr>
        <p:spPr>
          <a:xfrm>
            <a:off x="4397734" y="4089800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collection</a:t>
            </a:r>
          </a:p>
        </p:txBody>
      </p:sp>
      <p:pic>
        <p:nvPicPr>
          <p:cNvPr id="77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4849101" y="431722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4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6919965" y="3703230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" name="Rectangle 774"/>
          <p:cNvSpPr/>
          <p:nvPr/>
        </p:nvSpPr>
        <p:spPr>
          <a:xfrm>
            <a:off x="6483728" y="3117142"/>
            <a:ext cx="1237151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barcoding and </a:t>
            </a:r>
            <a:r>
              <a:rPr lang="en-US" sz="1100" b="1" dirty="0" err="1" smtClean="0">
                <a:latin typeface="+mj-lt"/>
              </a:rPr>
              <a:t>cyTOF</a:t>
            </a:r>
            <a:r>
              <a:rPr lang="en-US" sz="1100" b="1" dirty="0" smtClean="0">
                <a:latin typeface="+mj-lt"/>
              </a:rPr>
              <a:t> measurement</a:t>
            </a:r>
          </a:p>
        </p:txBody>
      </p:sp>
      <p:pic>
        <p:nvPicPr>
          <p:cNvPr id="25602" name="Picture 2" descr="Image result for cyto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25" y="3328642"/>
            <a:ext cx="933405" cy="10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7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8741803" y="3726853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9" name="Rectangle 778"/>
          <p:cNvSpPr/>
          <p:nvPr/>
        </p:nvSpPr>
        <p:spPr>
          <a:xfrm>
            <a:off x="7156964" y="437501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63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4221 samples</a:t>
            </a:r>
          </a:p>
        </p:txBody>
      </p:sp>
      <p:sp>
        <p:nvSpPr>
          <p:cNvPr id="25600" name="Left Brace 25599"/>
          <p:cNvSpPr/>
          <p:nvPr/>
        </p:nvSpPr>
        <p:spPr>
          <a:xfrm>
            <a:off x="2851220" y="753706"/>
            <a:ext cx="225581" cy="4874600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Left Brace 780"/>
          <p:cNvSpPr/>
          <p:nvPr/>
        </p:nvSpPr>
        <p:spPr>
          <a:xfrm rot="10800000">
            <a:off x="4513100" y="753706"/>
            <a:ext cx="225581" cy="2350774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Left Brace 781"/>
          <p:cNvSpPr/>
          <p:nvPr/>
        </p:nvSpPr>
        <p:spPr>
          <a:xfrm rot="10800000">
            <a:off x="4529073" y="3238198"/>
            <a:ext cx="225581" cy="2350774"/>
          </a:xfrm>
          <a:prstGeom prst="leftBrac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Left Brace 782"/>
          <p:cNvSpPr/>
          <p:nvPr/>
        </p:nvSpPr>
        <p:spPr>
          <a:xfrm rot="10800000">
            <a:off x="6503116" y="758830"/>
            <a:ext cx="225581" cy="6044587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01" name="Group 25600"/>
          <p:cNvGrpSpPr/>
          <p:nvPr/>
        </p:nvGrpSpPr>
        <p:grpSpPr>
          <a:xfrm>
            <a:off x="9291189" y="2753624"/>
            <a:ext cx="1547837" cy="1269820"/>
            <a:chOff x="3951319" y="803608"/>
            <a:chExt cx="7379441" cy="6053972"/>
          </a:xfrm>
        </p:grpSpPr>
        <p:pic>
          <p:nvPicPr>
            <p:cNvPr id="78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1" name="Group 790"/>
          <p:cNvGrpSpPr/>
          <p:nvPr/>
        </p:nvGrpSpPr>
        <p:grpSpPr>
          <a:xfrm>
            <a:off x="9494360" y="2978585"/>
            <a:ext cx="1547837" cy="1269820"/>
            <a:chOff x="3951319" y="803608"/>
            <a:chExt cx="7379441" cy="6053972"/>
          </a:xfrm>
        </p:grpSpPr>
        <p:pic>
          <p:nvPicPr>
            <p:cNvPr id="79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4" name="Group 793"/>
          <p:cNvGrpSpPr/>
          <p:nvPr/>
        </p:nvGrpSpPr>
        <p:grpSpPr>
          <a:xfrm>
            <a:off x="9654943" y="3179876"/>
            <a:ext cx="1547837" cy="1269820"/>
            <a:chOff x="3951319" y="803608"/>
            <a:chExt cx="7379441" cy="6053972"/>
          </a:xfrm>
        </p:grpSpPr>
        <p:pic>
          <p:nvPicPr>
            <p:cNvPr id="795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grpSp>
        <p:nvGrpSpPr>
          <p:cNvPr id="797" name="Group 796"/>
          <p:cNvGrpSpPr/>
          <p:nvPr/>
        </p:nvGrpSpPr>
        <p:grpSpPr>
          <a:xfrm>
            <a:off x="9835386" y="3368124"/>
            <a:ext cx="1547837" cy="1269820"/>
            <a:chOff x="3951319" y="803608"/>
            <a:chExt cx="7379441" cy="6053972"/>
          </a:xfrm>
        </p:grpSpPr>
        <p:pic>
          <p:nvPicPr>
            <p:cNvPr id="7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19" y="803608"/>
              <a:ext cx="7379441" cy="60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" name="Picture 79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5269" y="1191970"/>
              <a:ext cx="1739633" cy="1836279"/>
            </a:xfrm>
            <a:prstGeom prst="rect">
              <a:avLst/>
            </a:prstGeom>
          </p:spPr>
        </p:pic>
      </p:grpSp>
      <p:sp>
        <p:nvSpPr>
          <p:cNvPr id="778" name="Rectangle 777"/>
          <p:cNvSpPr/>
          <p:nvPr/>
        </p:nvSpPr>
        <p:spPr>
          <a:xfrm>
            <a:off x="8326335" y="34858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data analysis</a:t>
            </a:r>
          </a:p>
        </p:txBody>
      </p:sp>
      <p:sp>
        <p:nvSpPr>
          <p:cNvPr id="800" name="Rectangle 799"/>
          <p:cNvSpPr/>
          <p:nvPr/>
        </p:nvSpPr>
        <p:spPr>
          <a:xfrm>
            <a:off x="9105087" y="4687140"/>
            <a:ext cx="2518344" cy="6001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40 markers at single cell resolution: 156’177 quantified </a:t>
            </a:r>
            <a:r>
              <a:rPr lang="en-US" sz="1100" b="1" dirty="0" smtClean="0">
                <a:latin typeface="+mj-lt"/>
              </a:rPr>
              <a:t>markers</a:t>
            </a:r>
          </a:p>
          <a:p>
            <a:pPr algn="ctr"/>
            <a:r>
              <a:rPr lang="en-US" sz="1100" b="1" dirty="0" smtClean="0">
                <a:latin typeface="+mj-lt"/>
              </a:rPr>
              <a:t>8 million single cells</a:t>
            </a:r>
            <a:endParaRPr lang="en-US" sz="1100" b="1" dirty="0">
              <a:latin typeface="+mj-lt"/>
            </a:endParaRPr>
          </a:p>
        </p:txBody>
      </p:sp>
      <p:pic>
        <p:nvPicPr>
          <p:cNvPr id="93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15003">
            <a:off x="14861210" y="6752738"/>
            <a:ext cx="582463" cy="38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14461254" y="6486768"/>
            <a:ext cx="143381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ground state</a:t>
            </a:r>
          </a:p>
        </p:txBody>
      </p:sp>
      <p:pic>
        <p:nvPicPr>
          <p:cNvPr id="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72461" y="6563307"/>
            <a:ext cx="867132" cy="62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13064580" y="6697534"/>
            <a:ext cx="517212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1600" b="1" dirty="0" smtClean="0">
                <a:latin typeface="+mj-lt"/>
              </a:rPr>
              <a:t>1x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14"/>
          <a:srcRect l="63153" t="36137" r="4504" b="1778"/>
          <a:stretch/>
        </p:blipFill>
        <p:spPr>
          <a:xfrm rot="10797641">
            <a:off x="2391284" y="6181674"/>
            <a:ext cx="588475" cy="2897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10913" y="720671"/>
            <a:ext cx="1074534" cy="4946041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829180" y="735708"/>
            <a:ext cx="8050206" cy="614665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004556" y="1225395"/>
            <a:ext cx="846163" cy="1988013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030614" y="3678699"/>
            <a:ext cx="846163" cy="288460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/>
          <a:srcRect r="46408" b="-10169"/>
          <a:stretch/>
        </p:blipFill>
        <p:spPr>
          <a:xfrm>
            <a:off x="2875633" y="6029816"/>
            <a:ext cx="975086" cy="514084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2193898" y="317071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ground state</a:t>
            </a:r>
          </a:p>
        </p:txBody>
      </p:sp>
      <p:pic>
        <p:nvPicPr>
          <p:cNvPr id="117" name="Picture 5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2644">
            <a:off x="2636212" y="3361928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2193898" y="678489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ground state</a:t>
            </a:r>
          </a:p>
        </p:txBody>
      </p:sp>
      <p:pic>
        <p:nvPicPr>
          <p:cNvPr id="109" name="Picture 5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2644">
            <a:off x="2636212" y="878752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Left Brace 123"/>
          <p:cNvSpPr/>
          <p:nvPr/>
        </p:nvSpPr>
        <p:spPr>
          <a:xfrm rot="10800000">
            <a:off x="3832739" y="742575"/>
            <a:ext cx="225581" cy="5984325"/>
          </a:xfrm>
          <a:prstGeom prst="leftBrac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210011" y="2851458"/>
            <a:ext cx="1024401" cy="73866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67x</a:t>
            </a:r>
          </a:p>
          <a:p>
            <a:pPr algn="ctr"/>
            <a:r>
              <a:rPr lang="en-US" sz="1400" b="1" dirty="0" smtClean="0">
                <a:latin typeface="+mj-lt"/>
              </a:rPr>
              <a:t>for each cell line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193898" y="6000848"/>
            <a:ext cx="1237151" cy="2616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ground state</a:t>
            </a:r>
          </a:p>
        </p:txBody>
      </p:sp>
      <p:pic>
        <p:nvPicPr>
          <p:cNvPr id="128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87734">
            <a:off x="1567346" y="3627324"/>
            <a:ext cx="334254" cy="2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Rectangle 130"/>
          <p:cNvSpPr/>
          <p:nvPr/>
        </p:nvSpPr>
        <p:spPr>
          <a:xfrm>
            <a:off x="-34385" y="4362681"/>
            <a:ext cx="1672960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3 samples/cell line</a:t>
            </a:r>
          </a:p>
          <a:p>
            <a:pPr algn="ctr"/>
            <a:r>
              <a:rPr lang="en-US" sz="1100" b="1" dirty="0" smtClean="0">
                <a:latin typeface="+mj-lt"/>
              </a:rPr>
              <a:t>total of 201 samples</a:t>
            </a:r>
          </a:p>
        </p:txBody>
      </p:sp>
      <p:sp>
        <p:nvSpPr>
          <p:cNvPr id="132" name="Left Brace 131"/>
          <p:cNvSpPr/>
          <p:nvPr/>
        </p:nvSpPr>
        <p:spPr>
          <a:xfrm>
            <a:off x="2138578" y="742575"/>
            <a:ext cx="242905" cy="5984325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138397" y="3159235"/>
            <a:ext cx="1237151" cy="4308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1100" b="1" dirty="0" smtClean="0">
                <a:latin typeface="+mj-lt"/>
              </a:rPr>
              <a:t>DIA</a:t>
            </a:r>
          </a:p>
          <a:p>
            <a:pPr algn="ctr"/>
            <a:r>
              <a:rPr lang="en-US" sz="1100" b="1" dirty="0" smtClean="0">
                <a:latin typeface="+mj-lt"/>
              </a:rPr>
              <a:t>measurement</a:t>
            </a:r>
          </a:p>
        </p:txBody>
      </p:sp>
      <p:pic>
        <p:nvPicPr>
          <p:cNvPr id="2050" name="Picture 2" descr="Image result for orbitrap thermo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0" y="3315321"/>
            <a:ext cx="934755" cy="106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40"/>
    </mc:Choice>
    <mc:Fallback xmlns="">
      <p:transition advTm="964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190" y="715244"/>
            <a:ext cx="6134850" cy="6142756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DIA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DIA measurements</a:t>
            </a:r>
            <a:endParaRPr lang="en-US" sz="4800" b="1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38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5799340" y="4205796"/>
            <a:ext cx="4949301" cy="3551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19" name="Rectangle 18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1794379" y="2527491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cell-line specific clustering (</a:t>
            </a:r>
            <a:r>
              <a:rPr lang="en-US" dirty="0">
                <a:solidFill>
                  <a:schemeClr val="bg1"/>
                </a:solidFill>
              </a:rPr>
              <a:t>but 1) 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nice </a:t>
            </a:r>
            <a:r>
              <a:rPr lang="en-US" dirty="0" smtClean="0">
                <a:solidFill>
                  <a:srgbClr val="0070C0"/>
                </a:solidFill>
              </a:rPr>
              <a:t>TNBC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rgbClr val="FFFF00"/>
                </a:solidFill>
              </a:rPr>
              <a:t>luminal</a:t>
            </a:r>
            <a:r>
              <a:rPr lang="en-US" dirty="0" smtClean="0">
                <a:solidFill>
                  <a:schemeClr val="bg1"/>
                </a:solidFill>
              </a:rPr>
              <a:t> clustering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correlation between the </a:t>
            </a:r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>
                <a:solidFill>
                  <a:srgbClr val="00B050"/>
                </a:solidFill>
              </a:rPr>
              <a:t>normal</a:t>
            </a:r>
            <a:r>
              <a:rPr lang="en-US" dirty="0">
                <a:solidFill>
                  <a:schemeClr val="bg1"/>
                </a:solidFill>
              </a:rPr>
              <a:t>" </a:t>
            </a:r>
            <a:r>
              <a:rPr lang="en-US" dirty="0" smtClean="0">
                <a:solidFill>
                  <a:schemeClr val="bg1"/>
                </a:solidFill>
              </a:rPr>
              <a:t>cell 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5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DIA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summary and </a:t>
            </a:r>
            <a:r>
              <a:rPr lang="en-US" sz="3200" dirty="0" smtClean="0">
                <a:solidFill>
                  <a:srgbClr val="FF0000"/>
                </a:solidFill>
                <a:cs typeface="Calibri"/>
              </a:rPr>
              <a:t>open questions</a:t>
            </a:r>
            <a:endParaRPr lang="en-US" sz="4800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39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89366" y="1314403"/>
            <a:ext cx="11086525" cy="495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DIA measurements  look great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similar clusters as by </a:t>
            </a:r>
            <a:r>
              <a:rPr lang="en-US" sz="3200" dirty="0" err="1" smtClean="0">
                <a:solidFill>
                  <a:schemeClr val="bg1"/>
                </a:solidFill>
              </a:rPr>
              <a:t>cyTOF</a:t>
            </a:r>
            <a:r>
              <a:rPr lang="en-US" sz="3200" dirty="0" smtClean="0">
                <a:solidFill>
                  <a:schemeClr val="bg1"/>
                </a:solidFill>
              </a:rPr>
              <a:t> (par </a:t>
            </a:r>
            <a:r>
              <a:rPr lang="en-US" sz="3200" dirty="0" err="1" smtClean="0">
                <a:solidFill>
                  <a:schemeClr val="bg1"/>
                </a:solidFill>
              </a:rPr>
              <a:t>corr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expression of the measured proteins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differences between the different breast cancer subtypes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11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52A6DA"/>
                </a:solidFill>
                <a:latin typeface="Calibri"/>
                <a:cs typeface="Calibri"/>
              </a:rPr>
              <a:t>introduction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aim: establishing the genome-phenotype link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262" y="1730113"/>
            <a:ext cx="3505200" cy="35052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62" y="2034915"/>
            <a:ext cx="4624038" cy="27744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4398">
            <a:off x="4873353" y="2225278"/>
            <a:ext cx="2286269" cy="2286269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4" name="Picture 5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4074709" y="2339713"/>
            <a:ext cx="3883555" cy="20574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98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645"/>
    </mc:Choice>
    <mc:Fallback xmlns="">
      <p:transition advTm="11645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16" y="715616"/>
            <a:ext cx="6561484" cy="6561484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grouping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removing the cell line effect</a:t>
            </a:r>
            <a:endParaRPr lang="en-US" sz="4800" b="1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40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21"/>
          <a:stretch/>
        </p:blipFill>
        <p:spPr bwMode="auto">
          <a:xfrm>
            <a:off x="1094034" y="1014938"/>
            <a:ext cx="763197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906"/>
          <a:stretch/>
        </p:blipFill>
        <p:spPr bwMode="auto">
          <a:xfrm>
            <a:off x="0" y="978052"/>
            <a:ext cx="1139340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7641745" y="251948"/>
                <a:ext cx="22007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CH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𝒊𝒄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CH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CH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de-CH" sz="20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CH" sz="2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𝒄𝒆𝒍𝒍</m:t>
                          </m:r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𝒍𝒊𝒏𝒆</m:t>
                          </m:r>
                        </m:sub>
                      </m:sSub>
                    </m:oMath>
                  </m:oMathPara>
                </a14:m>
                <a:endParaRPr lang="de-CH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45" y="251948"/>
                <a:ext cx="2200794" cy="307777"/>
              </a:xfrm>
              <a:prstGeom prst="rect">
                <a:avLst/>
              </a:prstGeom>
              <a:blipFill>
                <a:blip r:embed="rId11"/>
                <a:stretch>
                  <a:fillRect l="-1385" r="-1385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856249" y="101493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rot="16200000">
            <a:off x="5324177" y="2220490"/>
            <a:ext cx="334108" cy="6585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396012" y="1772839"/>
            <a:ext cx="742099" cy="110799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sellaDiTesto 4"/>
          <p:cNvSpPr txBox="1"/>
          <p:nvPr/>
        </p:nvSpPr>
        <p:spPr>
          <a:xfrm>
            <a:off x="3797011" y="1505440"/>
            <a:ext cx="114425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arcsinh</a:t>
            </a:r>
            <a:r>
              <a:rPr lang="en-US" sz="800" dirty="0" smtClean="0"/>
              <a:t>(median intensity [</a:t>
            </a:r>
            <a:r>
              <a:rPr lang="en-US" sz="800" dirty="0" err="1" smtClean="0"/>
              <a:t>a.u</a:t>
            </a:r>
            <a:r>
              <a:rPr lang="en-US" sz="800" dirty="0" smtClean="0"/>
              <a:t>.]+1)</a:t>
            </a:r>
            <a:endParaRPr lang="en-US" sz="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98581" y="2616009"/>
            <a:ext cx="11602466" cy="2531504"/>
            <a:chOff x="298581" y="2030296"/>
            <a:chExt cx="11602466" cy="2795152"/>
          </a:xfrm>
        </p:grpSpPr>
        <p:sp>
          <p:nvSpPr>
            <p:cNvPr id="26" name="Rectangle 25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298582" y="3496732"/>
            <a:ext cx="11602466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treatment specific clustering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3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9" y="737026"/>
            <a:ext cx="6490251" cy="6490251"/>
          </a:xfrm>
          <a:prstGeom prst="rect">
            <a:avLst/>
          </a:prstGeom>
        </p:spPr>
      </p:pic>
      <p:sp>
        <p:nvSpPr>
          <p:cNvPr id="27" name="CasellaDiTesto 4"/>
          <p:cNvSpPr txBox="1"/>
          <p:nvPr/>
        </p:nvSpPr>
        <p:spPr>
          <a:xfrm>
            <a:off x="3166636" y="1523024"/>
            <a:ext cx="163736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arcsinh</a:t>
            </a:r>
            <a:r>
              <a:rPr lang="en-US" sz="800" dirty="0" smtClean="0"/>
              <a:t>(median intensity [</a:t>
            </a:r>
            <a:r>
              <a:rPr lang="en-US" sz="800" dirty="0" err="1" smtClean="0"/>
              <a:t>a.u</a:t>
            </a:r>
            <a:r>
              <a:rPr lang="en-US" sz="800" dirty="0" smtClean="0"/>
              <a:t>.]+1)</a:t>
            </a:r>
            <a:endParaRPr lang="en-US" sz="800" dirty="0"/>
          </a:p>
        </p:txBody>
      </p:sp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grouping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adding the PAM50 effect back</a:t>
            </a:r>
            <a:endParaRPr lang="en-US" sz="4800" b="1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41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7641745" y="251948"/>
                <a:ext cx="31347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CH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𝒊𝒄</m:t>
                        </m:r>
                      </m:sub>
                    </m:sSub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CH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0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CH" sz="20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CH" sz="20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CH" sz="20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CH" sz="20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𝒄𝒆𝒍𝒍</m:t>
                        </m:r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𝒍𝒊𝒏𝒆</m:t>
                        </m:r>
                      </m:sub>
                    </m:sSub>
                  </m:oMath>
                </a14:m>
                <a:r>
                  <a:rPr lang="de-CH" sz="2000" b="1" dirty="0" smtClean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0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CH" sz="20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𝑷𝑨𝑴</m:t>
                        </m:r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</m:sub>
                    </m:sSub>
                  </m:oMath>
                </a14:m>
                <a:endParaRPr lang="de-CH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45" y="251948"/>
                <a:ext cx="3134769" cy="307777"/>
              </a:xfrm>
              <a:prstGeom prst="rect">
                <a:avLst/>
              </a:prstGeom>
              <a:blipFill>
                <a:blip r:embed="rId11"/>
                <a:stretch>
                  <a:fillRect l="-2140" t="-25490" r="-1167" b="-4902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21"/>
          <a:stretch/>
        </p:blipFill>
        <p:spPr bwMode="auto">
          <a:xfrm>
            <a:off x="1094034" y="1014938"/>
            <a:ext cx="763197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906"/>
          <a:stretch/>
        </p:blipFill>
        <p:spPr bwMode="auto">
          <a:xfrm>
            <a:off x="0" y="978052"/>
            <a:ext cx="1139340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856249" y="101493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044316" y="1772839"/>
            <a:ext cx="742099" cy="110799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16" name="Rectangle 15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294767" y="2979059"/>
            <a:ext cx="11602467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ground state stills cluster together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78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0592" y="1369966"/>
            <a:ext cx="443725" cy="1145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grouping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p-STAT3 levels across the PAM50 </a:t>
            </a:r>
            <a:r>
              <a:rPr lang="en-US" sz="3200" dirty="0" err="1" smtClean="0">
                <a:solidFill>
                  <a:schemeClr val="bg1"/>
                </a:solidFill>
                <a:cs typeface="Calibri"/>
              </a:rPr>
              <a:t>classifcation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797" y="728546"/>
            <a:ext cx="6270406" cy="6149044"/>
          </a:xfrm>
          <a:prstGeom prst="rect">
            <a:avLst/>
          </a:prstGeom>
        </p:spPr>
      </p:pic>
      <p:pic>
        <p:nvPicPr>
          <p:cNvPr id="25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34" name="Rectangle 33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794379" y="2771928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9C7DB5"/>
                </a:solidFill>
              </a:rPr>
              <a:t>HER2+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have overall lower levels of p-STAT3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TNBC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have often higher levels of p-STAT3</a:t>
            </a:r>
          </a:p>
          <a:p>
            <a:pPr algn="l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2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485" y="715616"/>
            <a:ext cx="6555622" cy="6555622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grouping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removing the cell line effect</a:t>
            </a:r>
            <a:endParaRPr lang="en-US" sz="4800" b="1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7641745" y="251948"/>
                <a:ext cx="22007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CH" sz="2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𝒊𝒄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CH" sz="2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CH" sz="20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de-CH" sz="2000" b="1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sz="20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CH" sz="20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20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𝒄𝒆𝒍𝒍</m:t>
                          </m:r>
                          <m:r>
                            <a:rPr lang="en-US" sz="2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𝒍𝒊𝒏𝒆</m:t>
                          </m:r>
                        </m:sub>
                      </m:sSub>
                    </m:oMath>
                  </m:oMathPara>
                </a14:m>
                <a:endParaRPr lang="de-CH" sz="20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45" y="251948"/>
                <a:ext cx="2200794" cy="307777"/>
              </a:xfrm>
              <a:prstGeom prst="rect">
                <a:avLst/>
              </a:prstGeom>
              <a:blipFill>
                <a:blip r:embed="rId5"/>
                <a:stretch>
                  <a:fillRect l="-1385" r="-138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 descr="Image result for network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4"/>
          <p:cNvSpPr txBox="1"/>
          <p:nvPr/>
        </p:nvSpPr>
        <p:spPr>
          <a:xfrm>
            <a:off x="3482183" y="1506041"/>
            <a:ext cx="1144255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partial correlation</a:t>
            </a:r>
            <a:endParaRPr lang="en-US" sz="800" dirty="0"/>
          </a:p>
        </p:txBody>
      </p:sp>
      <p:pic>
        <p:nvPicPr>
          <p:cNvPr id="26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21"/>
          <a:stretch/>
        </p:blipFill>
        <p:spPr bwMode="auto">
          <a:xfrm>
            <a:off x="1094034" y="1014938"/>
            <a:ext cx="763197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906"/>
          <a:stretch/>
        </p:blipFill>
        <p:spPr bwMode="auto">
          <a:xfrm>
            <a:off x="0" y="978052"/>
            <a:ext cx="1139340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856249" y="101493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035524" y="1772839"/>
            <a:ext cx="742099" cy="110799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8581" y="2616009"/>
            <a:ext cx="11602466" cy="2531504"/>
            <a:chOff x="298581" y="2030296"/>
            <a:chExt cx="11602466" cy="2795152"/>
          </a:xfrm>
        </p:grpSpPr>
        <p:sp>
          <p:nvSpPr>
            <p:cNvPr id="31" name="Rectangle 30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Content Placeholder 2"/>
          <p:cNvSpPr txBox="1">
            <a:spLocks/>
          </p:cNvSpPr>
          <p:nvPr/>
        </p:nvSpPr>
        <p:spPr>
          <a:xfrm>
            <a:off x="298582" y="3496732"/>
            <a:ext cx="11602466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treatment specific clustering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4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grouping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adding the PAM50 effect back</a:t>
            </a:r>
            <a:endParaRPr lang="en-US" sz="4800" b="1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7641745" y="251948"/>
                <a:ext cx="31347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CH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𝒊𝒄</m:t>
                        </m:r>
                      </m:sub>
                    </m:sSub>
                    <m:r>
                      <a:rPr lang="en-US" sz="20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CH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CH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CH" sz="2000" b="1" i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CH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CH" sz="20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𝒄𝒆𝒍𝒍</m:t>
                        </m:r>
                        <m:r>
                          <a:rPr lang="en-US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𝒍𝒊𝒏𝒆</m:t>
                        </m:r>
                      </m:sub>
                    </m:sSub>
                  </m:oMath>
                </a14:m>
                <a:r>
                  <a:rPr lang="de-CH" sz="20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CH" sz="20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0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𝑷𝑨𝑴</m:t>
                        </m:r>
                        <m:r>
                          <a:rPr lang="en-US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</m:sub>
                    </m:sSub>
                  </m:oMath>
                </a14:m>
                <a:endParaRPr lang="de-CH" sz="20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45" y="251948"/>
                <a:ext cx="3134769" cy="307777"/>
              </a:xfrm>
              <a:prstGeom prst="rect">
                <a:avLst/>
              </a:prstGeom>
              <a:blipFill>
                <a:blip r:embed="rId4"/>
                <a:stretch>
                  <a:fillRect l="-2140" t="-25490" r="-1167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Image result for network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13" y="715616"/>
            <a:ext cx="6558222" cy="6558222"/>
          </a:xfrm>
          <a:prstGeom prst="rect">
            <a:avLst/>
          </a:prstGeom>
        </p:spPr>
      </p:pic>
      <p:sp>
        <p:nvSpPr>
          <p:cNvPr id="24" name="CasellaDiTesto 4"/>
          <p:cNvSpPr txBox="1"/>
          <p:nvPr/>
        </p:nvSpPr>
        <p:spPr>
          <a:xfrm>
            <a:off x="3482183" y="1506041"/>
            <a:ext cx="1144255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partial correlation</a:t>
            </a:r>
            <a:endParaRPr lang="en-US" sz="800" dirty="0"/>
          </a:p>
        </p:txBody>
      </p:sp>
      <p:pic>
        <p:nvPicPr>
          <p:cNvPr id="25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21"/>
          <a:stretch/>
        </p:blipFill>
        <p:spPr bwMode="auto">
          <a:xfrm>
            <a:off x="1094034" y="1014938"/>
            <a:ext cx="763197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906"/>
          <a:stretch/>
        </p:blipFill>
        <p:spPr bwMode="auto">
          <a:xfrm>
            <a:off x="0" y="978052"/>
            <a:ext cx="1139340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MarcoT\Desktop\heatmap_deleted_metadata_powerpoint-0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r="65995"/>
          <a:stretch/>
        </p:blipFill>
        <p:spPr bwMode="auto">
          <a:xfrm>
            <a:off x="1856249" y="1014938"/>
            <a:ext cx="700755" cy="15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035524" y="1772839"/>
            <a:ext cx="742099" cy="110799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PGR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HER2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PAM50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r">
              <a:spcAft>
                <a:spcPts val="200"/>
              </a:spcAft>
            </a:pP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cell line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16" name="Rectangle 15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552737" y="2929028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PAM50 specific clustering except in ground state and </a:t>
            </a:r>
            <a:r>
              <a:rPr lang="en-US" dirty="0" err="1" smtClean="0">
                <a:solidFill>
                  <a:schemeClr val="bg1"/>
                </a:solidFill>
              </a:rPr>
              <a:t>iMEK</a:t>
            </a:r>
            <a:r>
              <a:rPr lang="en-US" dirty="0" smtClean="0">
                <a:solidFill>
                  <a:schemeClr val="bg1"/>
                </a:solidFill>
              </a:rPr>
              <a:t> in </a:t>
            </a:r>
            <a:r>
              <a:rPr lang="en-US" dirty="0" smtClean="0">
                <a:solidFill>
                  <a:srgbClr val="FFFF00"/>
                </a:solidFill>
              </a:rPr>
              <a:t>luminal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rgbClr val="9C7DB5"/>
                </a:solidFill>
              </a:rPr>
              <a:t>HER2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1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grouping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summary and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open questions</a:t>
            </a:r>
            <a:endParaRPr lang="en-US" sz="4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0086" y="916680"/>
            <a:ext cx="11291800" cy="591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we have some nice preliminary analyses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show how the different breast cancer subtypes behave at the signaling level</a:t>
            </a:r>
          </a:p>
          <a:p>
            <a:pPr marL="914400" lvl="1" indent="-4572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FF0000"/>
                </a:solidFill>
              </a:rPr>
              <a:t>pinpoint at the major differences</a:t>
            </a:r>
          </a:p>
          <a:p>
            <a:pPr marL="914400" lvl="1" indent="-4572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FF0000"/>
                </a:solidFill>
              </a:rPr>
              <a:t>possibly subtype the TNBC 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5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954"/>
    </mc:Choice>
    <mc:Fallback xmlns="">
      <p:transition advTm="3295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sensitivity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what is the aim?</a:t>
            </a:r>
            <a:endParaRPr lang="en-US" sz="4800" dirty="0">
              <a:solidFill>
                <a:srgbClr val="00B0F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72998" y="1037506"/>
            <a:ext cx="53919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>
              <a:buFont typeface="+mj-lt"/>
              <a:buAutoNum type="arabicPeriod"/>
            </a:pPr>
            <a:r>
              <a:rPr lang="en-US" sz="2800" b="1" dirty="0" smtClean="0">
                <a:cs typeface="Arial" panose="020B0604020202020204" pitchFamily="34" charset="0"/>
              </a:rPr>
              <a:t>Drug sensitivity prediction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with protein levels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>
                <a:cs typeface="Arial" panose="020B0604020202020204" pitchFamily="34" charset="0"/>
              </a:rPr>
              <a:t>with </a:t>
            </a:r>
            <a:r>
              <a:rPr lang="en-US" sz="2800" b="1" dirty="0" smtClean="0">
                <a:cs typeface="Arial" panose="020B0604020202020204" pitchFamily="34" charset="0"/>
              </a:rPr>
              <a:t>par </a:t>
            </a:r>
            <a:r>
              <a:rPr lang="en-US" sz="2800" b="1" dirty="0" err="1" smtClean="0">
                <a:cs typeface="Arial" panose="020B0604020202020204" pitchFamily="34" charset="0"/>
              </a:rPr>
              <a:t>corr</a:t>
            </a:r>
            <a:r>
              <a:rPr lang="en-US" sz="2800" b="1" dirty="0" smtClean="0">
                <a:cs typeface="Arial" panose="020B0604020202020204" pitchFamily="34" charset="0"/>
              </a:rPr>
              <a:t>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with kinetic features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…</a:t>
            </a:r>
          </a:p>
          <a:p>
            <a:pPr marL="266700" indent="-266700">
              <a:buFont typeface="+mj-lt"/>
              <a:buAutoNum type="arabicPeriod"/>
            </a:pPr>
            <a:r>
              <a:rPr lang="en-US" sz="2800" b="1" dirty="0" smtClean="0">
                <a:cs typeface="Arial" panose="020B0604020202020204" pitchFamily="34" charset="0"/>
              </a:rPr>
              <a:t>compare to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genomic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transcriptomic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functional genomics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receptor levels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800" b="1" dirty="0" smtClean="0">
                <a:cs typeface="Arial" panose="020B0604020202020204" pitchFamily="34" charset="0"/>
              </a:rPr>
              <a:t>…</a:t>
            </a:r>
            <a:endParaRPr lang="en-US" sz="2800" b="1" dirty="0">
              <a:cs typeface="Arial" panose="020B0604020202020204" pitchFamily="34" charset="0"/>
            </a:endParaRPr>
          </a:p>
        </p:txBody>
      </p:sp>
      <p:pic>
        <p:nvPicPr>
          <p:cNvPr id="34" name="Picture 5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52A6D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43" r="100000"/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081988">
            <a:off x="6844658" y="2435644"/>
            <a:ext cx="747359" cy="54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7613026" y="2230323"/>
            <a:ext cx="32481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  <a:cs typeface="Arial" panose="020B0604020202020204" pitchFamily="34" charset="0"/>
              </a:rPr>
              <a:t>LASSO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F0"/>
                </a:solidFill>
                <a:cs typeface="Arial" panose="020B0604020202020204" pitchFamily="34" charset="0"/>
              </a:rPr>
              <a:t>ANOVA</a:t>
            </a:r>
          </a:p>
          <a:p>
            <a:endParaRPr lang="en-US" sz="2800" b="1" dirty="0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pic>
        <p:nvPicPr>
          <p:cNvPr id="7172" name="Picture 4" descr="Image result for lasso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00" b="90000" l="0" r="9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132" y="2021075"/>
            <a:ext cx="769729" cy="76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ox plo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600" b="82600" l="26571" r="64000">
                        <a14:foregroundMark x1="31143" y1="58600" x2="31143" y2="64400"/>
                        <a14:foregroundMark x1="57429" y1="59200" x2="57714" y2="64000"/>
                        <a14:foregroundMark x1="56571" y1="58600" x2="56143" y2="63000"/>
                        <a14:foregroundMark x1="55286" y1="59400" x2="55286" y2="64000"/>
                        <a14:foregroundMark x1="59000" y1="60000" x2="59143" y2="64400"/>
                        <a14:foregroundMark x1="58571" y1="64800" x2="55429" y2="64400"/>
                        <a14:foregroundMark x1="55143" y1="65600" x2="59000" y2="65800"/>
                        <a14:foregroundMark x1="58286" y1="58800" x2="58429" y2="64200"/>
                        <a14:foregroundMark x1="32143" y1="58400" x2="32429" y2="65000"/>
                        <a14:foregroundMark x1="29143" y1="59400" x2="29143" y2="65400"/>
                        <a14:foregroundMark x1="30000" y1="59400" x2="30000" y2="64000"/>
                        <a14:foregroundMark x1="29143" y1="57600" x2="33000" y2="58000"/>
                        <a14:foregroundMark x1="33429" y1="59200" x2="33286" y2="62600"/>
                        <a14:foregroundMark x1="31000" y1="55800" x2="31000" y2="42000"/>
                        <a14:foregroundMark x1="31000" y1="37000" x2="31000" y2="37000"/>
                        <a14:foregroundMark x1="44000" y1="33200" x2="44000" y2="33200"/>
                        <a14:foregroundMark x1="57000" y1="38200" x2="57000" y2="38200"/>
                        <a14:foregroundMark x1="57000" y1="42000" x2="57000" y2="42000"/>
                        <a14:backgroundMark x1="31429" y1="54800" x2="31429" y2="42400"/>
                        <a14:backgroundMark x1="31286" y1="43000" x2="31286" y2="43000"/>
                        <a14:backgroundMark x1="31286" y1="44000" x2="31286" y2="44000"/>
                        <a14:backgroundMark x1="31286" y1="42400" x2="31286" y2="55200"/>
                        <a14:backgroundMark x1="30714" y1="55400" x2="30714" y2="55400"/>
                        <a14:backgroundMark x1="30714" y1="67600" x2="30714" y2="67600"/>
                        <a14:backgroundMark x1="31429" y1="67600" x2="31429" y2="67600"/>
                        <a14:backgroundMark x1="57857" y1="66800" x2="57857" y2="66800"/>
                        <a14:backgroundMark x1="56429" y1="66800" x2="56429" y2="66800"/>
                        <a14:backgroundMark x1="57571" y1="48800" x2="57571" y2="48800"/>
                        <a14:backgroundMark x1="56714" y1="48800" x2="56714" y2="488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8" t="29867" r="36436" b="17770"/>
          <a:stretch/>
        </p:blipFill>
        <p:spPr bwMode="auto">
          <a:xfrm>
            <a:off x="9404328" y="2604617"/>
            <a:ext cx="800750" cy="5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sensitivity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LASSO with stability selection</a:t>
            </a:r>
            <a:endParaRPr lang="en-US" sz="4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47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8676" y="861656"/>
            <a:ext cx="1110596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using either Median or Par. Corr. for the average on treatment at either time-point 0 or &gt;0 (12 conditions)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6 drug sensitivity statistics for 99 drugs (with 20 points)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GEC50: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similar to EC50, the drug concentration of drug at half maximal effect (relevant for low potency drugs, GR &lt; 0.5)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GR50: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drug potency, the drug concentration at which GR=0.5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GR_AOC: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the integrated drug effect across a range of concentrations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GR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Hill </a:t>
            </a: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Coefficient: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the steepness of the dose-response curve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err="1" smtClean="0">
                <a:solidFill>
                  <a:srgbClr val="333333"/>
                </a:solidFill>
                <a:latin typeface="Verdana" panose="020B0604030504040204" pitchFamily="34" charset="0"/>
              </a:rPr>
              <a:t>GRmax</a:t>
            </a: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drug efficacy, the GR value at the maximum tested drug concentration: between -1 and 1. Negative values: cytotoxicity. Positive values: cell growth. Zero: cytostatic effect (no net growth).</a:t>
            </a:r>
          </a:p>
          <a:p>
            <a:pPr marL="812800" lvl="1" indent="-3556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GR r2: </a:t>
            </a:r>
            <a:r>
              <a:rPr lang="en-US" alt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the goodness of the </a:t>
            </a:r>
            <a:r>
              <a:rPr lang="en-US" alt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fit</a:t>
            </a:r>
            <a:endParaRPr lang="en-US" sz="1400" dirty="0" smtClean="0">
              <a:solidFill>
                <a:srgbClr val="333333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do a PCA (or sparse PCA) to limit the number of features </a:t>
            </a:r>
            <a:r>
              <a:rPr lang="en-US" sz="11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(as the method is sensitive to the number of features given to the model)</a:t>
            </a: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and take the first 2,4,5,30 components for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retrieve the markers above a threshold (0.6, </a:t>
            </a:r>
            <a:r>
              <a:rPr lang="en-US" sz="1400" i="1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Sparsity</a:t>
            </a: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) and fit a linear model to them (adj</a:t>
            </a:r>
            <a:r>
              <a:rPr lang="en-US" sz="1400" i="1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R2</a:t>
            </a: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repeat the process with n-1 cell lines for a leave-one-out-cross-validation (q2)</a:t>
            </a:r>
            <a:endParaRPr lang="en-US" sz="1400" dirty="0">
              <a:cs typeface="Arial" panose="020B0604020202020204" pitchFamily="34" charset="0"/>
            </a:endParaRPr>
          </a:p>
        </p:txBody>
      </p:sp>
      <p:pic>
        <p:nvPicPr>
          <p:cNvPr id="25" name="Picture 4" descr="Image result for lass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0" b="90000" l="0" r="9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271" y="-134730"/>
            <a:ext cx="769729" cy="76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sensitivity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leave-one-out cross-validation</a:t>
            </a:r>
            <a:endParaRPr lang="en-US" sz="4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48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3" y="831865"/>
            <a:ext cx="11017188" cy="549702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21" name="Rectangle 20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772976" y="2861818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 have some good ones but not really good especially upon LOO-CV</a:t>
            </a:r>
          </a:p>
        </p:txBody>
      </p:sp>
      <p:pic>
        <p:nvPicPr>
          <p:cNvPr id="24" name="Picture 4" descr="Image result for lass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00" b="90000" l="0" r="9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271" y="-134730"/>
            <a:ext cx="769729" cy="76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sensitivity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ANOVA the clusters</a:t>
            </a:r>
            <a:endParaRPr lang="en-US" sz="4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49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676" y="861656"/>
            <a:ext cx="111059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cluster</a:t>
            </a:r>
            <a:r>
              <a:rPr lang="en-US" alt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400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and cut </a:t>
            </a:r>
            <a:r>
              <a:rPr lang="en-US" alt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based on either Median or Par. Corr. for the average on treatment at either time-point 0 or &gt;0 (12 conditions)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6 drug sensitivity statistics for 99 drugs (with 20 points)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08209" y="2226230"/>
            <a:ext cx="11086525" cy="4570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better define the clusters (manually?) otherwise clusters often contain only few cell lines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easier </a:t>
            </a:r>
            <a:r>
              <a:rPr lang="en-US" dirty="0">
                <a:solidFill>
                  <a:schemeClr val="tx1"/>
                </a:solidFill>
              </a:rPr>
              <a:t>to compare with other data (just need the clusters)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overall par</a:t>
            </a:r>
            <a:r>
              <a:rPr lang="en-US" dirty="0">
                <a:solidFill>
                  <a:schemeClr val="tx1"/>
                </a:solidFill>
              </a:rPr>
              <a:t>. corr. seems to generate more significant clusters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box pl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00" b="82600" l="26571" r="64000">
                        <a14:foregroundMark x1="31143" y1="58600" x2="31143" y2="64400"/>
                        <a14:foregroundMark x1="57429" y1="59200" x2="57714" y2="64000"/>
                        <a14:foregroundMark x1="56571" y1="58600" x2="56143" y2="63000"/>
                        <a14:foregroundMark x1="55286" y1="59400" x2="55286" y2="64000"/>
                        <a14:foregroundMark x1="59000" y1="60000" x2="59143" y2="64400"/>
                        <a14:foregroundMark x1="58571" y1="64800" x2="55429" y2="64400"/>
                        <a14:foregroundMark x1="55143" y1="65600" x2="59000" y2="65800"/>
                        <a14:foregroundMark x1="58286" y1="58800" x2="58429" y2="64200"/>
                        <a14:foregroundMark x1="32143" y1="58400" x2="32429" y2="65000"/>
                        <a14:foregroundMark x1="29143" y1="59400" x2="29143" y2="65400"/>
                        <a14:foregroundMark x1="30000" y1="59400" x2="30000" y2="64000"/>
                        <a14:foregroundMark x1="29143" y1="57600" x2="33000" y2="58000"/>
                        <a14:foregroundMark x1="33429" y1="59200" x2="33286" y2="62600"/>
                        <a14:foregroundMark x1="31000" y1="55800" x2="31000" y2="42000"/>
                        <a14:foregroundMark x1="31000" y1="37000" x2="31000" y2="37000"/>
                        <a14:foregroundMark x1="44000" y1="33200" x2="44000" y2="33200"/>
                        <a14:foregroundMark x1="57000" y1="38200" x2="57000" y2="38200"/>
                        <a14:foregroundMark x1="57000" y1="42000" x2="57000" y2="42000"/>
                        <a14:backgroundMark x1="31429" y1="54800" x2="31429" y2="42400"/>
                        <a14:backgroundMark x1="31286" y1="43000" x2="31286" y2="43000"/>
                        <a14:backgroundMark x1="31286" y1="44000" x2="31286" y2="44000"/>
                        <a14:backgroundMark x1="31286" y1="42400" x2="31286" y2="55200"/>
                        <a14:backgroundMark x1="30714" y1="55400" x2="30714" y2="55400"/>
                        <a14:backgroundMark x1="30714" y1="67600" x2="30714" y2="67600"/>
                        <a14:backgroundMark x1="31429" y1="67600" x2="31429" y2="67600"/>
                        <a14:backgroundMark x1="57857" y1="66800" x2="57857" y2="66800"/>
                        <a14:backgroundMark x1="56429" y1="66800" x2="56429" y2="66800"/>
                        <a14:backgroundMark x1="57571" y1="48800" x2="57571" y2="48800"/>
                        <a14:backgroundMark x1="56714" y1="48800" x2="56714" y2="488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8" t="29867" r="36436" b="17770"/>
          <a:stretch/>
        </p:blipFill>
        <p:spPr bwMode="auto">
          <a:xfrm>
            <a:off x="11274641" y="13953"/>
            <a:ext cx="800750" cy="5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introduction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model: breast cancer cell line panel</a:t>
            </a:r>
            <a:endParaRPr lang="en-US" sz="48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uppo 3"/>
          <p:cNvGrpSpPr>
            <a:grpSpLocks/>
          </p:cNvGrpSpPr>
          <p:nvPr/>
        </p:nvGrpSpPr>
        <p:grpSpPr bwMode="auto">
          <a:xfrm>
            <a:off x="3416176" y="1500436"/>
            <a:ext cx="4861610" cy="1640220"/>
            <a:chOff x="88900" y="887841"/>
            <a:chExt cx="4953001" cy="1838938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0" y="887841"/>
              <a:ext cx="4953000" cy="1750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1" y="2598492"/>
              <a:ext cx="4953000" cy="128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826827" y="5454676"/>
            <a:ext cx="4319924" cy="1202861"/>
            <a:chOff x="76200" y="3397714"/>
            <a:chExt cx="5038295" cy="1402886"/>
          </a:xfrm>
        </p:grpSpPr>
        <p:sp>
          <p:nvSpPr>
            <p:cNvPr id="25" name="Rectangle 24"/>
            <p:cNvSpPr/>
            <p:nvPr/>
          </p:nvSpPr>
          <p:spPr>
            <a:xfrm>
              <a:off x="76916" y="3397714"/>
              <a:ext cx="5037579" cy="1402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o 5"/>
            <p:cNvGrpSpPr>
              <a:grpSpLocks/>
            </p:cNvGrpSpPr>
            <p:nvPr/>
          </p:nvGrpSpPr>
          <p:grpSpPr bwMode="auto">
            <a:xfrm>
              <a:off x="76200" y="3402012"/>
              <a:ext cx="4953000" cy="1398588"/>
              <a:chOff x="88901" y="4694237"/>
              <a:chExt cx="4953001" cy="1398379"/>
            </a:xfrm>
          </p:grpSpPr>
          <p:pic>
            <p:nvPicPr>
              <p:cNvPr id="27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01" y="4694237"/>
                <a:ext cx="4953001" cy="1178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8269" t="-1965" r="5919" b="-5"/>
              <a:stretch>
                <a:fillRect/>
              </a:stretch>
            </p:blipFill>
            <p:spPr bwMode="auto">
              <a:xfrm>
                <a:off x="993809" y="5906553"/>
                <a:ext cx="4048092" cy="18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9" name="Rectangle 28"/>
          <p:cNvSpPr/>
          <p:nvPr/>
        </p:nvSpPr>
        <p:spPr>
          <a:xfrm>
            <a:off x="4315525" y="964333"/>
            <a:ext cx="285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significant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84721" y="3934953"/>
            <a:ext cx="285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genotyped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58079" y="3435426"/>
            <a:ext cx="285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drug sensitivity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30" y="4388264"/>
            <a:ext cx="4311002" cy="68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 descr="C:\Users\MarcoT\Desktop\22460905.jpg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932" y="5212259"/>
            <a:ext cx="4310999" cy="7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826827" y="3855239"/>
            <a:ext cx="4319924" cy="1573994"/>
            <a:chOff x="6399644" y="5414471"/>
            <a:chExt cx="2677458" cy="97555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99644" y="6187059"/>
              <a:ext cx="2677458" cy="20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99644" y="5414471"/>
              <a:ext cx="2677458" cy="77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593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689"/>
    </mc:Choice>
    <mc:Fallback xmlns="">
      <p:transition advTm="7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sensitivity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one good example</a:t>
            </a:r>
            <a:endParaRPr lang="en-US" sz="4800" dirty="0">
              <a:solidFill>
                <a:srgbClr val="00B0F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50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8" b="50266"/>
          <a:stretch/>
        </p:blipFill>
        <p:spPr>
          <a:xfrm>
            <a:off x="2850082" y="1031804"/>
            <a:ext cx="5165652" cy="510425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444182" y="2899498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7" name="Picture 2" descr="Image result for box plo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600" b="82600" l="26571" r="64000">
                        <a14:foregroundMark x1="31143" y1="58600" x2="31143" y2="64400"/>
                        <a14:foregroundMark x1="57429" y1="59200" x2="57714" y2="64000"/>
                        <a14:foregroundMark x1="56571" y1="58600" x2="56143" y2="63000"/>
                        <a14:foregroundMark x1="55286" y1="59400" x2="55286" y2="64000"/>
                        <a14:foregroundMark x1="59000" y1="60000" x2="59143" y2="64400"/>
                        <a14:foregroundMark x1="58571" y1="64800" x2="55429" y2="64400"/>
                        <a14:foregroundMark x1="55143" y1="65600" x2="59000" y2="65800"/>
                        <a14:foregroundMark x1="58286" y1="58800" x2="58429" y2="64200"/>
                        <a14:foregroundMark x1="32143" y1="58400" x2="32429" y2="65000"/>
                        <a14:foregroundMark x1="29143" y1="59400" x2="29143" y2="65400"/>
                        <a14:foregroundMark x1="30000" y1="59400" x2="30000" y2="64000"/>
                        <a14:foregroundMark x1="29143" y1="57600" x2="33000" y2="58000"/>
                        <a14:foregroundMark x1="33429" y1="59200" x2="33286" y2="62600"/>
                        <a14:foregroundMark x1="31000" y1="55800" x2="31000" y2="42000"/>
                        <a14:foregroundMark x1="31000" y1="37000" x2="31000" y2="37000"/>
                        <a14:foregroundMark x1="44000" y1="33200" x2="44000" y2="33200"/>
                        <a14:foregroundMark x1="57000" y1="38200" x2="57000" y2="38200"/>
                        <a14:foregroundMark x1="57000" y1="42000" x2="57000" y2="42000"/>
                        <a14:backgroundMark x1="31429" y1="54800" x2="31429" y2="42400"/>
                        <a14:backgroundMark x1="31286" y1="43000" x2="31286" y2="43000"/>
                        <a14:backgroundMark x1="31286" y1="44000" x2="31286" y2="44000"/>
                        <a14:backgroundMark x1="31286" y1="42400" x2="31286" y2="55200"/>
                        <a14:backgroundMark x1="30714" y1="55400" x2="30714" y2="55400"/>
                        <a14:backgroundMark x1="30714" y1="67600" x2="30714" y2="67600"/>
                        <a14:backgroundMark x1="31429" y1="67600" x2="31429" y2="67600"/>
                        <a14:backgroundMark x1="57857" y1="66800" x2="57857" y2="66800"/>
                        <a14:backgroundMark x1="56429" y1="66800" x2="56429" y2="66800"/>
                        <a14:backgroundMark x1="57571" y1="48800" x2="57571" y2="48800"/>
                        <a14:backgroundMark x1="56714" y1="48800" x2="56714" y2="488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8" t="29867" r="36436" b="17770"/>
          <a:stretch/>
        </p:blipFill>
        <p:spPr bwMode="auto">
          <a:xfrm>
            <a:off x="11274641" y="13953"/>
            <a:ext cx="800750" cy="5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9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sensitivity I </a:t>
            </a:r>
            <a:r>
              <a:rPr lang="en-US" sz="3200" dirty="0" err="1" smtClean="0">
                <a:solidFill>
                  <a:schemeClr val="bg1"/>
                </a:solidFill>
                <a:cs typeface="Calibri"/>
              </a:rPr>
              <a:t>iPKC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 time-point 0 Par </a:t>
            </a:r>
            <a:r>
              <a:rPr lang="en-US" sz="3200" dirty="0" err="1" smtClean="0">
                <a:solidFill>
                  <a:schemeClr val="bg1"/>
                </a:solidFill>
                <a:cs typeface="Calibri"/>
              </a:rPr>
              <a:t>Corr</a:t>
            </a:r>
            <a:endParaRPr lang="en-US" sz="4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51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3" y="788258"/>
            <a:ext cx="6096986" cy="609698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71021" y="1496656"/>
            <a:ext cx="12994851" cy="4407793"/>
            <a:chOff x="-71021" y="1496656"/>
            <a:chExt cx="12994851" cy="44077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9" t="5539" b="66941"/>
            <a:stretch/>
          </p:blipFill>
          <p:spPr>
            <a:xfrm>
              <a:off x="25400" y="1496656"/>
              <a:ext cx="12898430" cy="440779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71021" y="1496656"/>
              <a:ext cx="1242873" cy="1432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 rot="16200000">
            <a:off x="-138618" y="3049261"/>
            <a:ext cx="4226568" cy="141278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94767" y="2163248"/>
            <a:ext cx="11602466" cy="2531504"/>
            <a:chOff x="298581" y="2030296"/>
            <a:chExt cx="11602466" cy="2795152"/>
          </a:xfrm>
        </p:grpSpPr>
        <p:sp>
          <p:nvSpPr>
            <p:cNvPr id="21" name="Rectangle 20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550415" y="2876589"/>
            <a:ext cx="11086525" cy="68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Trichostatin.A</a:t>
            </a:r>
            <a:r>
              <a:rPr lang="en-US" dirty="0">
                <a:solidFill>
                  <a:schemeClr val="bg1"/>
                </a:solidFill>
              </a:rPr>
              <a:t> is a mammalian histone deacetylase </a:t>
            </a:r>
            <a:r>
              <a:rPr lang="en-US" dirty="0" smtClean="0">
                <a:solidFill>
                  <a:schemeClr val="bg1"/>
                </a:solidFill>
              </a:rPr>
              <a:t>inhibitor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bg1"/>
                </a:solidFill>
              </a:rPr>
              <a:t>interplay of PKC and histone deacetylase 1 is </a:t>
            </a:r>
            <a:r>
              <a:rPr lang="en-US" dirty="0" smtClean="0">
                <a:solidFill>
                  <a:schemeClr val="bg1"/>
                </a:solidFill>
              </a:rPr>
              <a:t>known</a:t>
            </a:r>
          </a:p>
        </p:txBody>
      </p:sp>
      <p:pic>
        <p:nvPicPr>
          <p:cNvPr id="17" name="Picture 2" descr="Image result for box plo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600" b="82600" l="26571" r="64000">
                        <a14:foregroundMark x1="31143" y1="58600" x2="31143" y2="64400"/>
                        <a14:foregroundMark x1="57429" y1="59200" x2="57714" y2="64000"/>
                        <a14:foregroundMark x1="56571" y1="58600" x2="56143" y2="63000"/>
                        <a14:foregroundMark x1="55286" y1="59400" x2="55286" y2="64000"/>
                        <a14:foregroundMark x1="59000" y1="60000" x2="59143" y2="64400"/>
                        <a14:foregroundMark x1="58571" y1="64800" x2="55429" y2="64400"/>
                        <a14:foregroundMark x1="55143" y1="65600" x2="59000" y2="65800"/>
                        <a14:foregroundMark x1="58286" y1="58800" x2="58429" y2="64200"/>
                        <a14:foregroundMark x1="32143" y1="58400" x2="32429" y2="65000"/>
                        <a14:foregroundMark x1="29143" y1="59400" x2="29143" y2="65400"/>
                        <a14:foregroundMark x1="30000" y1="59400" x2="30000" y2="64000"/>
                        <a14:foregroundMark x1="29143" y1="57600" x2="33000" y2="58000"/>
                        <a14:foregroundMark x1="33429" y1="59200" x2="33286" y2="62600"/>
                        <a14:foregroundMark x1="31000" y1="55800" x2="31000" y2="42000"/>
                        <a14:foregroundMark x1="31000" y1="37000" x2="31000" y2="37000"/>
                        <a14:foregroundMark x1="44000" y1="33200" x2="44000" y2="33200"/>
                        <a14:foregroundMark x1="57000" y1="38200" x2="57000" y2="38200"/>
                        <a14:foregroundMark x1="57000" y1="42000" x2="57000" y2="42000"/>
                        <a14:backgroundMark x1="31429" y1="54800" x2="31429" y2="42400"/>
                        <a14:backgroundMark x1="31286" y1="43000" x2="31286" y2="43000"/>
                        <a14:backgroundMark x1="31286" y1="44000" x2="31286" y2="44000"/>
                        <a14:backgroundMark x1="31286" y1="42400" x2="31286" y2="55200"/>
                        <a14:backgroundMark x1="30714" y1="55400" x2="30714" y2="55400"/>
                        <a14:backgroundMark x1="30714" y1="67600" x2="30714" y2="67600"/>
                        <a14:backgroundMark x1="31429" y1="67600" x2="31429" y2="67600"/>
                        <a14:backgroundMark x1="57857" y1="66800" x2="57857" y2="66800"/>
                        <a14:backgroundMark x1="56429" y1="66800" x2="56429" y2="66800"/>
                        <a14:backgroundMark x1="57571" y1="48800" x2="57571" y2="48800"/>
                        <a14:backgroundMark x1="56714" y1="48800" x2="56714" y2="4880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8" t="29867" r="36436" b="17770"/>
          <a:stretch/>
        </p:blipFill>
        <p:spPr bwMode="auto">
          <a:xfrm>
            <a:off x="11274641" y="13953"/>
            <a:ext cx="800750" cy="5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sensitivity 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summary and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open questions</a:t>
            </a:r>
            <a:endParaRPr lang="en-US" sz="4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52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0086" y="916680"/>
            <a:ext cx="11291800" cy="5915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we have some very preliminary results but the field is very complex and need help in the model building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show how good our data predict drug sensitivity</a:t>
            </a:r>
          </a:p>
          <a:p>
            <a:pPr marL="914400" lvl="1" indent="-4572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FF0000"/>
                </a:solidFill>
              </a:rPr>
              <a:t>which conditions are more informative</a:t>
            </a:r>
          </a:p>
          <a:p>
            <a:pPr marL="914400" lvl="1" indent="-4572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FF0000"/>
                </a:solidFill>
              </a:rPr>
              <a:t>which features are more informative</a:t>
            </a:r>
          </a:p>
          <a:p>
            <a:pPr marL="914400" lvl="1" indent="-4572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FF0000"/>
                </a:solidFill>
              </a:rPr>
              <a:t>compare to already used datasets (</a:t>
            </a:r>
            <a:r>
              <a:rPr lang="en-US" sz="3200" dirty="0" err="1" smtClean="0">
                <a:solidFill>
                  <a:srgbClr val="FF0000"/>
                </a:solidFill>
              </a:rPr>
              <a:t>RNAseq</a:t>
            </a:r>
            <a:r>
              <a:rPr lang="en-US" sz="3200" dirty="0" smtClean="0">
                <a:solidFill>
                  <a:srgbClr val="FF0000"/>
                </a:solidFill>
              </a:rPr>
              <a:t>)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genome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QTL mapping</a:t>
            </a:r>
            <a:endParaRPr lang="en-US" sz="48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53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3289" y="2639481"/>
            <a:ext cx="1280160" cy="22693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19022" y="3091139"/>
            <a:ext cx="1280160" cy="2269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3035" y="3210310"/>
            <a:ext cx="830814" cy="8309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r"/>
            <a:r>
              <a:rPr lang="en-US" sz="2400" b="1" dirty="0" smtClean="0">
                <a:latin typeface="+mj-lt"/>
              </a:rPr>
              <a:t>cell lines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38085" y="3449442"/>
            <a:ext cx="1313411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smtClean="0">
                <a:latin typeface="+mj-lt"/>
              </a:rPr>
              <a:t>SNPs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98900" y="3901100"/>
            <a:ext cx="1313411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smtClean="0">
                <a:latin typeface="+mj-lt"/>
              </a:rPr>
              <a:t>CNVs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45691" y="1932255"/>
            <a:ext cx="1313411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smtClean="0">
                <a:latin typeface="+mj-lt"/>
              </a:rPr>
              <a:t>genes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93289" y="2464259"/>
            <a:ext cx="13134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312951" y="2666535"/>
            <a:ext cx="0" cy="22423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965172" y="2666535"/>
            <a:ext cx="154939" cy="2269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54204" y="1485829"/>
            <a:ext cx="1731814" cy="12003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trait         (drug, protein, …)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215587" y="2975174"/>
            <a:ext cx="4919247" cy="663967"/>
            <a:chOff x="3586553" y="2574522"/>
            <a:chExt cx="4919247" cy="663967"/>
          </a:xfrm>
        </p:grpSpPr>
        <p:pic>
          <p:nvPicPr>
            <p:cNvPr id="36" name="Picture 53"/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115003">
              <a:off x="3586553" y="2664279"/>
              <a:ext cx="864400" cy="574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428002" y="2574522"/>
              <a:ext cx="40777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cs typeface="Arial" panose="020B0604020202020204" pitchFamily="34" charset="0"/>
                </a:rPr>
                <a:t>nothing significant</a:t>
              </a:r>
              <a:endParaRPr lang="en-US" sz="3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191129" y="3636774"/>
            <a:ext cx="2943843" cy="663967"/>
            <a:chOff x="3586553" y="2574522"/>
            <a:chExt cx="2943843" cy="663967"/>
          </a:xfrm>
        </p:grpSpPr>
        <p:pic>
          <p:nvPicPr>
            <p:cNvPr id="39" name="Picture 53"/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115003">
              <a:off x="3586553" y="2664279"/>
              <a:ext cx="864400" cy="574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4428002" y="2574522"/>
              <a:ext cx="21023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cs typeface="Arial" panose="020B0604020202020204" pitchFamily="34" charset="0"/>
                </a:rPr>
                <a:t>ranking</a:t>
              </a:r>
              <a:endParaRPr lang="en-US" sz="3600" dirty="0">
                <a:cs typeface="Arial" panose="020B0604020202020204" pitchFamily="34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8000909" y="3724723"/>
            <a:ext cx="4541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>
              <a:buFont typeface="+mj-lt"/>
              <a:buAutoNum type="arabicPeriod"/>
            </a:pPr>
            <a:r>
              <a:rPr lang="en-US" sz="2000" b="1" dirty="0" smtClean="0">
                <a:cs typeface="Arial" panose="020B0604020202020204" pitchFamily="34" charset="0"/>
              </a:rPr>
              <a:t>direct mutation</a:t>
            </a:r>
          </a:p>
          <a:p>
            <a:pPr marL="265113" indent="-265113">
              <a:buFont typeface="+mj-lt"/>
              <a:buAutoNum type="arabicPeriod"/>
            </a:pPr>
            <a:r>
              <a:rPr lang="en-US" sz="2000" b="1" dirty="0" smtClean="0">
                <a:cs typeface="Arial" panose="020B0604020202020204" pitchFamily="34" charset="0"/>
              </a:rPr>
              <a:t>within the KEGG network</a:t>
            </a:r>
          </a:p>
          <a:p>
            <a:pPr marL="265113" indent="-265113">
              <a:buFont typeface="+mj-lt"/>
              <a:buAutoNum type="arabicPeriod"/>
            </a:pPr>
            <a:r>
              <a:rPr lang="en-US" sz="2000" b="1" dirty="0" smtClean="0">
                <a:cs typeface="Arial" panose="020B0604020202020204" pitchFamily="34" charset="0"/>
              </a:rPr>
              <a:t>within the STRING network</a:t>
            </a:r>
          </a:p>
          <a:p>
            <a:pPr marL="265113" indent="-265113">
              <a:buFont typeface="+mj-lt"/>
              <a:buAutoNum type="arabicPeriod"/>
            </a:pPr>
            <a:r>
              <a:rPr lang="en-US" sz="2000" b="1" dirty="0" smtClean="0">
                <a:cs typeface="Arial" panose="020B0604020202020204" pitchFamily="34" charset="0"/>
              </a:rPr>
              <a:t>within the transcriptomic network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genome 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summary and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open questions</a:t>
            </a:r>
            <a:endParaRPr lang="en-US" sz="4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54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30086" y="916680"/>
            <a:ext cx="11291800" cy="591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me and Jonas will learn QTL mapping from Andreas’s group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find </a:t>
            </a:r>
            <a:r>
              <a:rPr lang="en-US" sz="3600" dirty="0" smtClean="0">
                <a:solidFill>
                  <a:srgbClr val="FF0000"/>
                </a:solidFill>
              </a:rPr>
              <a:t>genomic aberrations that explain </a:t>
            </a:r>
            <a:r>
              <a:rPr lang="en-US" sz="3600" dirty="0" err="1" smtClean="0">
                <a:solidFill>
                  <a:srgbClr val="FF0000"/>
                </a:solidFill>
              </a:rPr>
              <a:t>cyTOF</a:t>
            </a:r>
            <a:r>
              <a:rPr lang="en-US" sz="3600" dirty="0" smtClean="0">
                <a:solidFill>
                  <a:srgbClr val="FF0000"/>
                </a:solidFill>
              </a:rPr>
              <a:t> traits that </a:t>
            </a:r>
            <a:r>
              <a:rPr lang="en-US" sz="3600" dirty="0" smtClean="0">
                <a:solidFill>
                  <a:srgbClr val="FF0000"/>
                </a:solidFill>
              </a:rPr>
              <a:t>in turn are </a:t>
            </a:r>
            <a:r>
              <a:rPr lang="en-US" sz="3600" dirty="0" smtClean="0">
                <a:solidFill>
                  <a:srgbClr val="FF0000"/>
                </a:solidFill>
              </a:rPr>
              <a:t>predictive for drug sensitivity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459" y="4353240"/>
            <a:ext cx="2466819" cy="10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51"/>
    </mc:Choice>
    <mc:Fallback xmlns="">
      <p:transition advTm="1285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1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outlook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what the future holds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55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0086" y="916680"/>
            <a:ext cx="11291800" cy="591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one paper on 6 cell lines focusing on the inhibitor response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learning </a:t>
            </a:r>
            <a:r>
              <a:rPr lang="en-US" sz="3600" dirty="0" err="1" smtClean="0">
                <a:solidFill>
                  <a:schemeClr val="bg1"/>
                </a:solidFill>
              </a:rPr>
              <a:t>eQTL</a:t>
            </a:r>
            <a:r>
              <a:rPr lang="en-US" sz="3600" dirty="0" smtClean="0">
                <a:solidFill>
                  <a:schemeClr val="bg1"/>
                </a:solidFill>
              </a:rPr>
              <a:t> from our side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8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summary 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the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data is here the analysis slowly taking shape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56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146" y="1537670"/>
            <a:ext cx="3789929" cy="378992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526025" y="1934989"/>
            <a:ext cx="4999651" cy="29997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Picture 55"/>
          <p:cNvPicPr>
            <a:picLocks noChangeAspect="1" noChangeArrowheads="1"/>
          </p:cNvPicPr>
          <p:nvPr/>
        </p:nvPicPr>
        <p:blipFill rotWithShape="1"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3615201" y="2322623"/>
            <a:ext cx="4199019" cy="22245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354020" y="1827742"/>
            <a:ext cx="2592228" cy="3247262"/>
            <a:chOff x="5844272" y="129966"/>
            <a:chExt cx="4986528" cy="624658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3708" y="129966"/>
              <a:ext cx="4867656" cy="17312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4272" y="1789100"/>
              <a:ext cx="4986528" cy="458744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423124" y="2710183"/>
            <a:ext cx="4311786" cy="1327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34860" y="1831115"/>
            <a:ext cx="2651680" cy="3243889"/>
            <a:chOff x="5791335" y="1243170"/>
            <a:chExt cx="2651680" cy="324388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335" y="1243170"/>
              <a:ext cx="2651680" cy="32438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91335" y="1568229"/>
              <a:ext cx="207683" cy="485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0557" y="1831115"/>
            <a:ext cx="4393963" cy="21923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0" y="1807535"/>
            <a:ext cx="1964855" cy="19648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9357" y="3150441"/>
            <a:ext cx="2384591" cy="23876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3514" y="1703487"/>
            <a:ext cx="2721835" cy="17680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6"/>
          <a:srcRect r="2433"/>
          <a:stretch/>
        </p:blipFill>
        <p:spPr>
          <a:xfrm>
            <a:off x="5626392" y="1084925"/>
            <a:ext cx="2125985" cy="21335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8408" y="3260935"/>
            <a:ext cx="2378823" cy="22603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9592" y="3726575"/>
            <a:ext cx="1857823" cy="18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295"/>
    </mc:Choice>
    <mc:Fallback xmlns="">
      <p:transition advTm="2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 bwMode="auto">
          <a:xfrm>
            <a:off x="2279576" y="2204865"/>
            <a:ext cx="76328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9pPr>
          </a:lstStyle>
          <a:p>
            <a:endParaRPr lang="de-CH" sz="3200" b="1" dirty="0">
              <a:solidFill>
                <a:schemeClr val="tx2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2279576" y="2204865"/>
            <a:ext cx="76328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60" charset="-128"/>
                <a:cs typeface="ＭＳ Ｐゴシック" pitchFamily="-6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0" charset="0"/>
                <a:ea typeface="ＭＳ Ｐゴシック" pitchFamily="-60" charset="-128"/>
                <a:cs typeface="ＭＳ Ｐゴシック" pitchFamily="-60" charset="-128"/>
              </a:defRPr>
            </a:lvl9pPr>
          </a:lstStyle>
          <a:p>
            <a:pPr defTabSz="914400">
              <a:defRPr/>
            </a:pPr>
            <a:endParaRPr lang="de-CH" sz="3200" b="1" dirty="0">
              <a:solidFill>
                <a:srgbClr val="2F2F26"/>
              </a:solidFill>
              <a:latin typeface="Calibri"/>
            </a:endParaRPr>
          </a:p>
        </p:txBody>
      </p:sp>
      <p:pic>
        <p:nvPicPr>
          <p:cNvPr id="6" name="Picture 2" descr="C:\Users\MarcoT\Desktop\IMG-20150509-WA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6991" y="1294664"/>
            <a:ext cx="2846594" cy="21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4"/>
          <p:cNvSpPr txBox="1"/>
          <p:nvPr/>
        </p:nvSpPr>
        <p:spPr>
          <a:xfrm>
            <a:off x="7967426" y="818493"/>
            <a:ext cx="343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Bodenmiller Lab</a:t>
            </a:r>
            <a:endParaRPr lang="en-US" sz="2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sellaDiTesto 4"/>
          <p:cNvSpPr txBox="1"/>
          <p:nvPr/>
        </p:nvSpPr>
        <p:spPr>
          <a:xfrm>
            <a:off x="3757696" y="4073108"/>
            <a:ext cx="230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Picotti Lab</a:t>
            </a:r>
            <a:endParaRPr lang="en-US" sz="2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5" descr="C:\Users\StephanC\Desktop\uzh_logo_d_n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7930" y="2656232"/>
            <a:ext cx="2030429" cy="70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4"/>
          <p:cNvSpPr txBox="1"/>
          <p:nvPr/>
        </p:nvSpPr>
        <p:spPr>
          <a:xfrm>
            <a:off x="1536456" y="513356"/>
            <a:ext cx="4077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Beyer Lab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en-US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Andreas Beyer</a:t>
            </a:r>
          </a:p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		</a:t>
            </a:r>
            <a:r>
              <a:rPr lang="en-US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Konstantina </a:t>
            </a:r>
            <a:r>
              <a:rPr lang="en-US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Charmpi</a:t>
            </a:r>
            <a:endParaRPr lang="en-US" sz="14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			</a:t>
            </a:r>
            <a:r>
              <a:rPr lang="en-US" sz="1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Xiaohui</a:t>
            </a:r>
            <a:r>
              <a:rPr lang="en-US" sz="1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Wu</a:t>
            </a:r>
          </a:p>
          <a:p>
            <a:endParaRPr lang="en-US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797" y="1037998"/>
            <a:ext cx="1154798" cy="11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asellaDiTesto 4"/>
          <p:cNvSpPr txBox="1"/>
          <p:nvPr/>
        </p:nvSpPr>
        <p:spPr>
          <a:xfrm>
            <a:off x="22860" y="252774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thank you!</a:t>
            </a:r>
            <a:endParaRPr lang="en-US" sz="72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Segoe UI Web (West European)"/>
              </a:rPr>
              <a:t>Xiaohui Wu</a:t>
            </a: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900" b="0" i="0" u="none" strike="noStrike" cap="none" normalizeH="0" baseline="0" smtClean="0">
                <a:ln>
                  <a:noFill/>
                </a:ln>
                <a:solidFill>
                  <a:srgbClr val="0078D7"/>
                </a:solidFill>
                <a:effectLst/>
                <a:latin typeface="inherit"/>
                <a:cs typeface="Segoe UI" panose="020B0502040204020203" pitchFamily="34" charset="0"/>
              </a:rPr>
              <a:t/>
            </a:r>
            <a:br>
              <a:rPr kumimoji="0" lang="de-DE" altLang="de-DE" sz="900" b="0" i="0" u="none" strike="noStrike" cap="none" normalizeH="0" baseline="0" smtClean="0">
                <a:ln>
                  <a:noFill/>
                </a:ln>
                <a:solidFill>
                  <a:srgbClr val="0078D7"/>
                </a:solidFill>
                <a:effectLst/>
                <a:latin typeface="inherit"/>
                <a:cs typeface="Segoe UI" panose="020B0502040204020203" pitchFamily="34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38051" t="564" r="2222" b="40325"/>
          <a:stretch/>
        </p:blipFill>
        <p:spPr>
          <a:xfrm rot="16200000">
            <a:off x="4267589" y="4091861"/>
            <a:ext cx="2035299" cy="28465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07" b="80000" l="11893" r="87596">
                        <a14:foregroundMark x1="49616" y1="46230" x2="49616" y2="46230"/>
                        <a14:foregroundMark x1="59463" y1="47869" x2="59463" y2="47869"/>
                        <a14:foregroundMark x1="63043" y1="49508" x2="63043" y2="49508"/>
                        <a14:foregroundMark x1="70077" y1="46885" x2="70077" y2="46885"/>
                        <a14:foregroundMark x1="73529" y1="49508" x2="73529" y2="49508"/>
                        <a14:foregroundMark x1="81586" y1="48525" x2="81586" y2="48525"/>
                        <a14:foregroundMark x1="56394" y1="37377" x2="56394" y2="37377"/>
                        <a14:foregroundMark x1="59591" y1="36066" x2="59591" y2="36066"/>
                        <a14:foregroundMark x1="71228" y1="36393" x2="71228" y2="36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8279" r="9510" b="12868"/>
          <a:stretch/>
        </p:blipFill>
        <p:spPr>
          <a:xfrm>
            <a:off x="3861942" y="6019452"/>
            <a:ext cx="191262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191"/>
    </mc:Choice>
    <mc:Fallback xmlns="">
      <p:transition advTm="11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 descr="C:\Users\StephanC\Desktop\uzh_logo_d_n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968" y="5135493"/>
            <a:ext cx="2302475" cy="79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00" b="88800" l="2494" r="97756">
                        <a14:foregroundMark x1="47880" y1="66400" x2="47880" y2="66400"/>
                        <a14:foregroundMark x1="55362" y1="60800" x2="55362" y2="60800"/>
                        <a14:foregroundMark x1="57357" y1="34400" x2="57357" y2="34400"/>
                        <a14:foregroundMark x1="61596" y1="36000" x2="61596" y2="36000"/>
                        <a14:foregroundMark x1="66334" y1="55200" x2="66334" y2="55200"/>
                        <a14:foregroundMark x1="74065" y1="58400" x2="74065" y2="58400"/>
                        <a14:foregroundMark x1="75062" y1="36000" x2="75062" y2="36000"/>
                        <a14:foregroundMark x1="81796" y1="48000" x2="81796" y2="48000"/>
                        <a14:foregroundMark x1="88030" y1="41600" x2="88030" y2="4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967" y="5933684"/>
            <a:ext cx="2302476" cy="7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3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3"/>
    </mc:Choice>
    <mc:Fallback xmlns="">
      <p:transition advTm="8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alibri"/>
                <a:cs typeface="Calibri"/>
              </a:rPr>
              <a:t>introduction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summary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6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262" y="1730113"/>
            <a:ext cx="3505200" cy="35052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462" y="2034915"/>
            <a:ext cx="4624038" cy="27744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4398">
            <a:off x="4873353" y="2225278"/>
            <a:ext cx="2286269" cy="2286269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4" name="Picture 5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4074709" y="2339713"/>
            <a:ext cx="3883555" cy="20574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94767" y="2202850"/>
            <a:ext cx="11602466" cy="2505142"/>
            <a:chOff x="298581" y="2030296"/>
            <a:chExt cx="11602466" cy="2795152"/>
          </a:xfrm>
        </p:grpSpPr>
        <p:sp>
          <p:nvSpPr>
            <p:cNvPr id="17" name="Rectangle 16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797761" y="2908981"/>
            <a:ext cx="10596479" cy="104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nabling personalized medicine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trough a better understanding of how cells “think”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58283" y="5391857"/>
            <a:ext cx="12334318" cy="1954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predict drug sensitivity</a:t>
            </a: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classification/treatment of triple negative breast cancer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9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247"/>
    </mc:Choice>
    <mc:Fallback xmlns="">
      <p:transition advTm="4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approach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why the signaling network?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7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5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1407367" y="1115581"/>
            <a:ext cx="9377265" cy="496781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652581">
            <a:off x="3890181" y="816325"/>
            <a:ext cx="1243975" cy="11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088443" flipV="1">
            <a:off x="5335725" y="3384371"/>
            <a:ext cx="1444318" cy="1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17948" flipV="1">
            <a:off x="7082130" y="5033030"/>
            <a:ext cx="1444318" cy="1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3439" flipV="1">
            <a:off x="2883570" y="1137480"/>
            <a:ext cx="1243975" cy="11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56193" flipV="1">
            <a:off x="3567528" y="3263795"/>
            <a:ext cx="1444318" cy="1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://www.focusyourmoney.com.au/wp-content/themes/blackbird/images/arrow_sketc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437456" flipV="1">
            <a:off x="5782935" y="986131"/>
            <a:ext cx="1243975" cy="11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294767" y="2435486"/>
            <a:ext cx="11602466" cy="2505142"/>
            <a:chOff x="298581" y="2030296"/>
            <a:chExt cx="11602466" cy="2795152"/>
          </a:xfrm>
        </p:grpSpPr>
        <p:sp>
          <p:nvSpPr>
            <p:cNvPr id="20" name="Rectangle 19"/>
            <p:cNvSpPr/>
            <p:nvPr/>
          </p:nvSpPr>
          <p:spPr>
            <a:xfrm>
              <a:off x="298581" y="2030296"/>
              <a:ext cx="11602466" cy="27951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80320" y="3387670"/>
              <a:ext cx="29988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812364" y="3048459"/>
            <a:ext cx="10596479" cy="127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highly relevant in cancer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especially in breast cancer</a:t>
            </a:r>
          </a:p>
        </p:txBody>
      </p:sp>
    </p:spTree>
    <p:extLst>
      <p:ext uri="{BB962C8B-B14F-4D97-AF65-F5344CB8AC3E}">
        <p14:creationId xmlns:p14="http://schemas.microsoft.com/office/powerpoint/2010/main" val="19600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550396" y="989162"/>
            <a:ext cx="2782280" cy="62324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coverage</a:t>
            </a: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B0F0"/>
                </a:solidFill>
                <a:latin typeface="+mj-lt"/>
              </a:rPr>
              <a:t>abundance</a:t>
            </a: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relationships</a:t>
            </a:r>
            <a:endParaRPr lang="en-US" sz="3200" b="1" dirty="0" smtClean="0">
              <a:latin typeface="+mj-lt"/>
            </a:endParaRP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dynamics</a:t>
            </a:r>
            <a:endParaRPr lang="en-US" sz="3200" b="1" dirty="0" smtClean="0">
              <a:latin typeface="+mj-lt"/>
            </a:endParaRPr>
          </a:p>
          <a:p>
            <a:pPr marL="257175" indent="-257175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network plasticity</a:t>
            </a:r>
            <a:endParaRPr lang="en-US" sz="3200" b="1" dirty="0"/>
          </a:p>
          <a:p>
            <a:pPr marL="457200" indent="-457200">
              <a:spcAft>
                <a:spcPts val="4200"/>
              </a:spcAft>
              <a:buFont typeface="Arial" panose="020B0604020202020204" pitchFamily="34" charset="0"/>
              <a:buChar char="•"/>
            </a:pPr>
            <a:endParaRPr lang="en-US" sz="3200" b="1" dirty="0" smtClean="0"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approach </a:t>
            </a:r>
            <a:r>
              <a:rPr lang="en-US" sz="2400" b="1" dirty="0" smtClean="0">
                <a:solidFill>
                  <a:srgbClr val="00B0F0"/>
                </a:solidFill>
                <a:cs typeface="Calibri"/>
              </a:rPr>
              <a:t>I </a:t>
            </a:r>
            <a:r>
              <a:rPr lang="en-US" sz="3200" dirty="0">
                <a:solidFill>
                  <a:schemeClr val="bg1"/>
                </a:solidFill>
                <a:cs typeface="Calibri"/>
              </a:rPr>
              <a:t>how coverage: mass-cytometry multiplicity</a:t>
            </a:r>
            <a:endParaRPr lang="en-US" sz="4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8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5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36" b="4578"/>
          <a:stretch/>
        </p:blipFill>
        <p:spPr bwMode="auto">
          <a:xfrm>
            <a:off x="135741" y="1115581"/>
            <a:ext cx="9377265" cy="496781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05018">
            <a:off x="7270457" y="4221520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193487">
            <a:off x="6881115" y="4998576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408">
            <a:off x="6825363" y="4132935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278605">
            <a:off x="5432528" y="1727969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376286">
            <a:off x="5369304" y="5406086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86279">
            <a:off x="3402807" y="4591293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136504">
            <a:off x="3903214" y="5717950"/>
            <a:ext cx="317059" cy="5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86279">
            <a:off x="1702341" y="5318087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21441">
            <a:off x="4281785" y="5408188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86279">
            <a:off x="5483279" y="2849786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690051">
            <a:off x="6106189" y="1600645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86279">
            <a:off x="5618212" y="4502264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648060">
            <a:off x="2200103" y="4462372"/>
            <a:ext cx="317060" cy="4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544417">
            <a:off x="4970204" y="2439077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654033">
            <a:off x="5026632" y="3379890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12005">
            <a:off x="2481058" y="5304485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421788">
            <a:off x="1476249" y="2342619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77940">
            <a:off x="1665563" y="1792967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30420">
            <a:off x="921540" y="2025378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47365" y="4716034"/>
            <a:ext cx="317058" cy="47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48180">
            <a:off x="757591" y="2879598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47677">
            <a:off x="657824" y="4164562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421572">
            <a:off x="8655655" y="4132935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085578">
            <a:off x="7961407" y="4178580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58390">
            <a:off x="5689256" y="3690620"/>
            <a:ext cx="317059" cy="47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 descr="Image result for histogram vector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62" b="89524" l="20000" r="86964"/>
                    </a14:imgEffect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13069" r="11339" b="10048"/>
          <a:stretch/>
        </p:blipFill>
        <p:spPr bwMode="auto">
          <a:xfrm>
            <a:off x="11456346" y="56044"/>
            <a:ext cx="655782" cy="5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5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325"/>
    </mc:Choice>
    <mc:Fallback xmlns="">
      <p:transition advTm="2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0" y="-1"/>
            <a:ext cx="12192000" cy="63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0" y="634999"/>
            <a:ext cx="12192000" cy="806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400" y="20022"/>
            <a:ext cx="12192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B0F0"/>
                </a:solidFill>
                <a:cs typeface="Calibri"/>
              </a:rPr>
              <a:t>approach I </a:t>
            </a:r>
            <a:r>
              <a:rPr lang="en-US" sz="3200" dirty="0" smtClean="0">
                <a:solidFill>
                  <a:schemeClr val="bg1"/>
                </a:solidFill>
                <a:cs typeface="Calibri"/>
              </a:rPr>
              <a:t>method mass-cytometry: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single-cell data</a:t>
            </a:r>
            <a:r>
              <a:rPr lang="en-US" sz="3200" baseline="30000" dirty="0" smtClean="0">
                <a:solidFill>
                  <a:schemeClr val="accent6">
                    <a:lumMod val="75000"/>
                  </a:schemeClr>
                </a:solidFill>
                <a:cs typeface="Calibri"/>
              </a:rPr>
              <a:t>(in orange)</a:t>
            </a:r>
            <a:endParaRPr lang="en-US" sz="4800" baseline="30000" dirty="0" smtClean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087" y="12099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fr-CH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1047" y="6554987"/>
            <a:ext cx="1196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0048CD4-BD2D-45E1-B814-D5FF9B7841B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9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81"/>
          <p:cNvGrpSpPr/>
          <p:nvPr/>
        </p:nvGrpSpPr>
        <p:grpSpPr>
          <a:xfrm>
            <a:off x="828667" y="930029"/>
            <a:ext cx="10674220" cy="5547683"/>
            <a:chOff x="108093" y="1122555"/>
            <a:chExt cx="8948977" cy="4651026"/>
          </a:xfrm>
        </p:grpSpPr>
        <p:pic>
          <p:nvPicPr>
            <p:cNvPr id="10" name="Picture 83" descr="Mass Cytometry Workflow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93" y="1122555"/>
              <a:ext cx="8948977" cy="4651026"/>
            </a:xfrm>
            <a:prstGeom prst="rect">
              <a:avLst/>
            </a:prstGeom>
          </p:spPr>
        </p:pic>
        <p:sp>
          <p:nvSpPr>
            <p:cNvPr id="13" name="Rectangle 84"/>
            <p:cNvSpPr/>
            <p:nvPr/>
          </p:nvSpPr>
          <p:spPr>
            <a:xfrm>
              <a:off x="7297869" y="5520466"/>
              <a:ext cx="1724771" cy="1877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" name="Rectangle 82"/>
          <p:cNvSpPr>
            <a:spLocks noChangeArrowheads="1"/>
          </p:cNvSpPr>
          <p:nvPr/>
        </p:nvSpPr>
        <p:spPr bwMode="auto">
          <a:xfrm>
            <a:off x="0" y="6599216"/>
            <a:ext cx="533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Di Palma S. and Bodenmiller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B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.,</a:t>
            </a:r>
            <a:r>
              <a:rPr lang="en-US" sz="1100" i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100" i="1" dirty="0" err="1" smtClean="0">
                <a:solidFill>
                  <a:schemeClr val="bg1">
                    <a:lumMod val="85000"/>
                  </a:schemeClr>
                </a:solidFill>
              </a:rPr>
              <a:t>Curr</a:t>
            </a:r>
            <a:r>
              <a:rPr lang="en-US" sz="1100" i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100" i="1" dirty="0" err="1" smtClean="0">
                <a:solidFill>
                  <a:schemeClr val="bg1">
                    <a:lumMod val="85000"/>
                  </a:schemeClr>
                </a:solidFill>
              </a:rPr>
              <a:t>Opin</a:t>
            </a:r>
            <a:r>
              <a:rPr lang="en-US" sz="1100" i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100" i="1" dirty="0" err="1" smtClean="0">
                <a:solidFill>
                  <a:schemeClr val="bg1">
                    <a:lumMod val="85000"/>
                  </a:schemeClr>
                </a:solidFill>
              </a:rPr>
              <a:t>Biotechnol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100" b="1" dirty="0" smtClean="0">
                <a:solidFill>
                  <a:schemeClr val="bg1">
                    <a:lumMod val="85000"/>
                  </a:schemeClr>
                </a:solidFill>
              </a:rPr>
              <a:t>(2014)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Picture 2" descr="Image result for network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042" y="-117012"/>
            <a:ext cx="1371175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19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675"/>
    </mc:Choice>
    <mc:Fallback xmlns="">
      <p:transition advTm="9867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9.4|5.8|3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5.7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5.7|1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14.9|7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1696</Words>
  <Application>Microsoft Office PowerPoint</Application>
  <PresentationFormat>Widescreen</PresentationFormat>
  <Paragraphs>567</Paragraphs>
  <Slides>58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ＭＳ Ｐゴシック</vt:lpstr>
      <vt:lpstr>Arial</vt:lpstr>
      <vt:lpstr>Arial Black</vt:lpstr>
      <vt:lpstr>Calibri</vt:lpstr>
      <vt:lpstr>Cambria Math</vt:lpstr>
      <vt:lpstr>Courier New</vt:lpstr>
      <vt:lpstr>inherit</vt:lpstr>
      <vt:lpstr>Segoe UI</vt:lpstr>
      <vt:lpstr>Segoe UI Web (West European)</vt:lpstr>
      <vt:lpstr>Verdana</vt:lpstr>
      <vt:lpstr>Office Theme</vt:lpstr>
      <vt:lpstr>Arbeitsblatt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D</dc:creator>
  <cp:lastModifiedBy>Marco Tognetti</cp:lastModifiedBy>
  <cp:revision>4008</cp:revision>
  <dcterms:created xsi:type="dcterms:W3CDTF">2014-03-04T13:29:01Z</dcterms:created>
  <dcterms:modified xsi:type="dcterms:W3CDTF">2018-08-17T14:16:24Z</dcterms:modified>
</cp:coreProperties>
</file>